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61"/>
  </p:notesMasterIdLst>
  <p:sldIdLst>
    <p:sldId id="282" r:id="rId2"/>
    <p:sldId id="279" r:id="rId3"/>
    <p:sldId id="257" r:id="rId4"/>
    <p:sldId id="259" r:id="rId5"/>
    <p:sldId id="288" r:id="rId6"/>
    <p:sldId id="289" r:id="rId7"/>
    <p:sldId id="292" r:id="rId8"/>
    <p:sldId id="290" r:id="rId9"/>
    <p:sldId id="291" r:id="rId10"/>
    <p:sldId id="297" r:id="rId11"/>
    <p:sldId id="298" r:id="rId12"/>
    <p:sldId id="310" r:id="rId13"/>
    <p:sldId id="309" r:id="rId14"/>
    <p:sldId id="260" r:id="rId15"/>
    <p:sldId id="299" r:id="rId16"/>
    <p:sldId id="300" r:id="rId17"/>
    <p:sldId id="301" r:id="rId18"/>
    <p:sldId id="305" r:id="rId19"/>
    <p:sldId id="306" r:id="rId20"/>
    <p:sldId id="287" r:id="rId21"/>
    <p:sldId id="329" r:id="rId22"/>
    <p:sldId id="334" r:id="rId23"/>
    <p:sldId id="261" r:id="rId24"/>
    <p:sldId id="281" r:id="rId25"/>
    <p:sldId id="294" r:id="rId26"/>
    <p:sldId id="307" r:id="rId27"/>
    <p:sldId id="308" r:id="rId28"/>
    <p:sldId id="335" r:id="rId29"/>
    <p:sldId id="319" r:id="rId30"/>
    <p:sldId id="320" r:id="rId31"/>
    <p:sldId id="321" r:id="rId32"/>
    <p:sldId id="314" r:id="rId33"/>
    <p:sldId id="312" r:id="rId34"/>
    <p:sldId id="317" r:id="rId35"/>
    <p:sldId id="315" r:id="rId36"/>
    <p:sldId id="325" r:id="rId37"/>
    <p:sldId id="328" r:id="rId38"/>
    <p:sldId id="326" r:id="rId39"/>
    <p:sldId id="327" r:id="rId40"/>
    <p:sldId id="330" r:id="rId41"/>
    <p:sldId id="263" r:id="rId42"/>
    <p:sldId id="264" r:id="rId43"/>
    <p:sldId id="280" r:id="rId44"/>
    <p:sldId id="265" r:id="rId45"/>
    <p:sldId id="336" r:id="rId46"/>
    <p:sldId id="272" r:id="rId47"/>
    <p:sldId id="267" r:id="rId48"/>
    <p:sldId id="269" r:id="rId49"/>
    <p:sldId id="271" r:id="rId50"/>
    <p:sldId id="278" r:id="rId51"/>
    <p:sldId id="331" r:id="rId52"/>
    <p:sldId id="333" r:id="rId53"/>
    <p:sldId id="342" r:id="rId54"/>
    <p:sldId id="270" r:id="rId55"/>
    <p:sldId id="337" r:id="rId56"/>
    <p:sldId id="338" r:id="rId57"/>
    <p:sldId id="339" r:id="rId58"/>
    <p:sldId id="340" r:id="rId59"/>
    <p:sldId id="341"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A74117-2D26-4D1B-85B6-79000D3998E1}" v="13" dt="2020-04-28T22:06:35.635"/>
    <p1510:client id="{59486913-B612-4307-84F8-7409271BEC7D}" v="4" dt="2020-05-04T05:01:41.718"/>
    <p1510:client id="{D8144D45-C57D-4ECA-8FFB-EE7528DDB110}" v="8" dt="2020-05-15T01:41:44.5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82"/>
    <p:restoredTop sz="96208"/>
  </p:normalViewPr>
  <p:slideViewPr>
    <p:cSldViewPr snapToGrid="0" snapToObjects="1">
      <p:cViewPr>
        <p:scale>
          <a:sx n="94" d="100"/>
          <a:sy n="94" d="100"/>
        </p:scale>
        <p:origin x="-120" y="-5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03A74117-2D26-4D1B-85B6-79000D3998E1}"/>
    <pc:docChg chg="modSld">
      <pc:chgData name="" userId="" providerId="" clId="Web-{03A74117-2D26-4D1B-85B6-79000D3998E1}" dt="2020-04-28T22:06:35.635" v="12" actId="1076"/>
      <pc:docMkLst>
        <pc:docMk/>
      </pc:docMkLst>
      <pc:sldChg chg="modSp">
        <pc:chgData name="" userId="" providerId="" clId="Web-{03A74117-2D26-4D1B-85B6-79000D3998E1}" dt="2020-04-28T22:04:48.197" v="2" actId="20577"/>
        <pc:sldMkLst>
          <pc:docMk/>
          <pc:sldMk cId="2454107097" sldId="257"/>
        </pc:sldMkLst>
        <pc:spChg chg="mod">
          <ac:chgData name="" userId="" providerId="" clId="Web-{03A74117-2D26-4D1B-85B6-79000D3998E1}" dt="2020-04-28T22:04:48.197" v="2" actId="20577"/>
          <ac:spMkLst>
            <pc:docMk/>
            <pc:sldMk cId="2454107097" sldId="257"/>
            <ac:spMk id="2" creationId="{6D042F18-F9BD-D34E-AB5F-1A0B9B9DDB97}"/>
          </ac:spMkLst>
        </pc:spChg>
      </pc:sldChg>
      <pc:sldChg chg="modSp">
        <pc:chgData name="" userId="" providerId="" clId="Web-{03A74117-2D26-4D1B-85B6-79000D3998E1}" dt="2020-04-28T22:06:30.807" v="11" actId="1076"/>
        <pc:sldMkLst>
          <pc:docMk/>
          <pc:sldMk cId="373493485" sldId="301"/>
        </pc:sldMkLst>
        <pc:spChg chg="mod">
          <ac:chgData name="" userId="" providerId="" clId="Web-{03A74117-2D26-4D1B-85B6-79000D3998E1}" dt="2020-04-28T22:06:23.526" v="9" actId="14100"/>
          <ac:spMkLst>
            <pc:docMk/>
            <pc:sldMk cId="373493485" sldId="301"/>
            <ac:spMk id="6" creationId="{97AEC67A-CB1B-474E-AE08-AF458FE1E881}"/>
          </ac:spMkLst>
        </pc:spChg>
        <pc:spChg chg="mod">
          <ac:chgData name="" userId="" providerId="" clId="Web-{03A74117-2D26-4D1B-85B6-79000D3998E1}" dt="2020-04-28T22:06:30.807" v="11" actId="1076"/>
          <ac:spMkLst>
            <pc:docMk/>
            <pc:sldMk cId="373493485" sldId="301"/>
            <ac:spMk id="7" creationId="{BC208101-7FE0-DB43-87EE-A06AF9107527}"/>
          </ac:spMkLst>
        </pc:spChg>
      </pc:sldChg>
      <pc:sldChg chg="modSp">
        <pc:chgData name="" userId="" providerId="" clId="Web-{03A74117-2D26-4D1B-85B6-79000D3998E1}" dt="2020-04-28T22:06:35.635" v="12" actId="1076"/>
        <pc:sldMkLst>
          <pc:docMk/>
          <pc:sldMk cId="3503029898" sldId="305"/>
        </pc:sldMkLst>
        <pc:spChg chg="mod">
          <ac:chgData name="" userId="" providerId="" clId="Web-{03A74117-2D26-4D1B-85B6-79000D3998E1}" dt="2020-04-28T22:06:11.448" v="7" actId="14100"/>
          <ac:spMkLst>
            <pc:docMk/>
            <pc:sldMk cId="3503029898" sldId="305"/>
            <ac:spMk id="6" creationId="{97AEC67A-CB1B-474E-AE08-AF458FE1E881}"/>
          </ac:spMkLst>
        </pc:spChg>
        <pc:spChg chg="mod">
          <ac:chgData name="" userId="" providerId="" clId="Web-{03A74117-2D26-4D1B-85B6-79000D3998E1}" dt="2020-04-28T22:06:35.635" v="12" actId="1076"/>
          <ac:spMkLst>
            <pc:docMk/>
            <pc:sldMk cId="3503029898" sldId="305"/>
            <ac:spMk id="7" creationId="{BC208101-7FE0-DB43-87EE-A06AF9107527}"/>
          </ac:spMkLst>
        </pc:spChg>
      </pc:sldChg>
      <pc:sldChg chg="modSp">
        <pc:chgData name="" userId="" providerId="" clId="Web-{03A74117-2D26-4D1B-85B6-79000D3998E1}" dt="2020-04-28T22:06:15.979" v="8" actId="14100"/>
        <pc:sldMkLst>
          <pc:docMk/>
          <pc:sldMk cId="1480297683" sldId="306"/>
        </pc:sldMkLst>
        <pc:spChg chg="mod">
          <ac:chgData name="" userId="" providerId="" clId="Web-{03A74117-2D26-4D1B-85B6-79000D3998E1}" dt="2020-04-28T22:06:15.979" v="8" actId="14100"/>
          <ac:spMkLst>
            <pc:docMk/>
            <pc:sldMk cId="1480297683" sldId="306"/>
            <ac:spMk id="6" creationId="{97AEC67A-CB1B-474E-AE08-AF458FE1E881}"/>
          </ac:spMkLst>
        </pc:spChg>
        <pc:spChg chg="mod">
          <ac:chgData name="" userId="" providerId="" clId="Web-{03A74117-2D26-4D1B-85B6-79000D3998E1}" dt="2020-04-28T22:06:00.948" v="5" actId="1076"/>
          <ac:spMkLst>
            <pc:docMk/>
            <pc:sldMk cId="1480297683" sldId="306"/>
            <ac:spMk id="7" creationId="{BC208101-7FE0-DB43-87EE-A06AF9107527}"/>
          </ac:spMkLst>
        </pc:spChg>
      </pc:sldChg>
    </pc:docChg>
  </pc:docChgLst>
  <pc:docChgLst>
    <pc:chgData clId="Web-{59486913-B612-4307-84F8-7409271BEC7D}"/>
    <pc:docChg chg="modSld">
      <pc:chgData name="" userId="" providerId="" clId="Web-{59486913-B612-4307-84F8-7409271BEC7D}" dt="2020-05-04T05:01:41.718" v="3" actId="20577"/>
      <pc:docMkLst>
        <pc:docMk/>
      </pc:docMkLst>
      <pc:sldChg chg="modSp">
        <pc:chgData name="" userId="" providerId="" clId="Web-{59486913-B612-4307-84F8-7409271BEC7D}" dt="2020-05-04T05:01:41.718" v="2" actId="20577"/>
        <pc:sldMkLst>
          <pc:docMk/>
          <pc:sldMk cId="484515673" sldId="328"/>
        </pc:sldMkLst>
        <pc:spChg chg="mod">
          <ac:chgData name="" userId="" providerId="" clId="Web-{59486913-B612-4307-84F8-7409271BEC7D}" dt="2020-05-04T05:01:41.718" v="2" actId="20577"/>
          <ac:spMkLst>
            <pc:docMk/>
            <pc:sldMk cId="484515673" sldId="328"/>
            <ac:spMk id="2" creationId="{1EEE33BA-AFD9-D240-B539-4C6204B4C5CD}"/>
          </ac:spMkLst>
        </pc:spChg>
      </pc:sldChg>
    </pc:docChg>
  </pc:docChgLst>
  <pc:docChgLst>
    <pc:chgData clId="Web-{D8144D45-C57D-4ECA-8FFB-EE7528DDB110}"/>
    <pc:docChg chg="modSld">
      <pc:chgData name="" userId="" providerId="" clId="Web-{D8144D45-C57D-4ECA-8FFB-EE7528DDB110}" dt="2020-05-15T01:41:41.015" v="6" actId="20577"/>
      <pc:docMkLst>
        <pc:docMk/>
      </pc:docMkLst>
      <pc:sldChg chg="modSp">
        <pc:chgData name="" userId="" providerId="" clId="Web-{D8144D45-C57D-4ECA-8FFB-EE7528DDB110}" dt="2020-05-15T01:41:37.734" v="4" actId="20577"/>
        <pc:sldMkLst>
          <pc:docMk/>
          <pc:sldMk cId="3975610989" sldId="259"/>
        </pc:sldMkLst>
        <pc:spChg chg="mod">
          <ac:chgData name="" userId="" providerId="" clId="Web-{D8144D45-C57D-4ECA-8FFB-EE7528DDB110}" dt="2020-05-15T01:41:37.734" v="4" actId="20577"/>
          <ac:spMkLst>
            <pc:docMk/>
            <pc:sldMk cId="3975610989" sldId="259"/>
            <ac:spMk id="2" creationId="{C51471D9-2A0A-5E48-A465-B19ECF9CFF9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C9985-D88B-0942-8774-6CCB904C0C0E}" type="datetimeFigureOut">
              <a:rPr lang="en-US" smtClean="0"/>
              <a:t>5/14/2020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B84568-538D-0344-B838-CD9F322B1E71}" type="slidenum">
              <a:rPr lang="en-US" smtClean="0"/>
              <a:t>‹#›</a:t>
            </a:fld>
            <a:endParaRPr lang="en-US"/>
          </a:p>
        </p:txBody>
      </p:sp>
    </p:spTree>
    <p:extLst>
      <p:ext uri="{BB962C8B-B14F-4D97-AF65-F5344CB8AC3E}">
        <p14:creationId xmlns:p14="http://schemas.microsoft.com/office/powerpoint/2010/main" val="2846120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sources might be </a:t>
            </a:r>
            <a:r>
              <a:rPr lang="en-US" dirty="0" err="1"/>
              <a:t>heb</a:t>
            </a:r>
            <a:r>
              <a:rPr lang="en-US" dirty="0"/>
              <a:t> </a:t>
            </a:r>
            <a:r>
              <a:rPr lang="en-US" dirty="0" err="1"/>
              <a:t>sed</a:t>
            </a:r>
            <a:r>
              <a:rPr lang="en-US" dirty="0"/>
              <a:t> </a:t>
            </a:r>
            <a:r>
              <a:rPr lang="en-US" dirty="0" err="1"/>
              <a:t>opet</a:t>
            </a:r>
            <a:r>
              <a:rPr lang="en-US" dirty="0"/>
              <a:t> and punt</a:t>
            </a:r>
          </a:p>
        </p:txBody>
      </p:sp>
      <p:sp>
        <p:nvSpPr>
          <p:cNvPr id="4" name="Slide Number Placeholder 3"/>
          <p:cNvSpPr>
            <a:spLocks noGrp="1"/>
          </p:cNvSpPr>
          <p:nvPr>
            <p:ph type="sldNum" sz="quarter" idx="10"/>
          </p:nvPr>
        </p:nvSpPr>
        <p:spPr/>
        <p:txBody>
          <a:bodyPr/>
          <a:lstStyle/>
          <a:p>
            <a:fld id="{2468E4D0-CDC7-1C4F-B8F2-FAFACA7AA6C3}" type="slidenum">
              <a:rPr lang="en-US" smtClean="0"/>
              <a:t>24</a:t>
            </a:fld>
            <a:endParaRPr lang="en-US"/>
          </a:p>
        </p:txBody>
      </p:sp>
    </p:spTree>
    <p:extLst>
      <p:ext uri="{BB962C8B-B14F-4D97-AF65-F5344CB8AC3E}">
        <p14:creationId xmlns:p14="http://schemas.microsoft.com/office/powerpoint/2010/main" val="3889427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sources might be </a:t>
            </a:r>
            <a:r>
              <a:rPr lang="en-US" dirty="0" err="1"/>
              <a:t>heb</a:t>
            </a:r>
            <a:r>
              <a:rPr lang="en-US" dirty="0"/>
              <a:t> </a:t>
            </a:r>
            <a:r>
              <a:rPr lang="en-US" dirty="0" err="1"/>
              <a:t>sed</a:t>
            </a:r>
            <a:r>
              <a:rPr lang="en-US" dirty="0"/>
              <a:t> </a:t>
            </a:r>
            <a:r>
              <a:rPr lang="en-US" dirty="0" err="1"/>
              <a:t>opet</a:t>
            </a:r>
            <a:r>
              <a:rPr lang="en-US" dirty="0"/>
              <a:t> and punt</a:t>
            </a:r>
          </a:p>
        </p:txBody>
      </p:sp>
      <p:sp>
        <p:nvSpPr>
          <p:cNvPr id="4" name="Slide Number Placeholder 3"/>
          <p:cNvSpPr>
            <a:spLocks noGrp="1"/>
          </p:cNvSpPr>
          <p:nvPr>
            <p:ph type="sldNum" sz="quarter" idx="10"/>
          </p:nvPr>
        </p:nvSpPr>
        <p:spPr/>
        <p:txBody>
          <a:bodyPr/>
          <a:lstStyle/>
          <a:p>
            <a:fld id="{2468E4D0-CDC7-1C4F-B8F2-FAFACA7AA6C3}" type="slidenum">
              <a:rPr lang="en-US" smtClean="0"/>
              <a:t>25</a:t>
            </a:fld>
            <a:endParaRPr lang="en-US"/>
          </a:p>
        </p:txBody>
      </p:sp>
    </p:spTree>
    <p:extLst>
      <p:ext uri="{BB962C8B-B14F-4D97-AF65-F5344CB8AC3E}">
        <p14:creationId xmlns:p14="http://schemas.microsoft.com/office/powerpoint/2010/main" val="3942360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sources might be </a:t>
            </a:r>
            <a:r>
              <a:rPr lang="en-US" dirty="0" err="1"/>
              <a:t>heb</a:t>
            </a:r>
            <a:r>
              <a:rPr lang="en-US" dirty="0"/>
              <a:t> </a:t>
            </a:r>
            <a:r>
              <a:rPr lang="en-US" dirty="0" err="1"/>
              <a:t>sed</a:t>
            </a:r>
            <a:r>
              <a:rPr lang="en-US" dirty="0"/>
              <a:t> </a:t>
            </a:r>
            <a:r>
              <a:rPr lang="en-US" dirty="0" err="1"/>
              <a:t>opet</a:t>
            </a:r>
            <a:r>
              <a:rPr lang="en-US" dirty="0"/>
              <a:t> and punt</a:t>
            </a:r>
          </a:p>
        </p:txBody>
      </p:sp>
      <p:sp>
        <p:nvSpPr>
          <p:cNvPr id="4" name="Slide Number Placeholder 3"/>
          <p:cNvSpPr>
            <a:spLocks noGrp="1"/>
          </p:cNvSpPr>
          <p:nvPr>
            <p:ph type="sldNum" sz="quarter" idx="10"/>
          </p:nvPr>
        </p:nvSpPr>
        <p:spPr/>
        <p:txBody>
          <a:bodyPr/>
          <a:lstStyle/>
          <a:p>
            <a:fld id="{2468E4D0-CDC7-1C4F-B8F2-FAFACA7AA6C3}" type="slidenum">
              <a:rPr lang="en-US" smtClean="0"/>
              <a:t>26</a:t>
            </a:fld>
            <a:endParaRPr lang="en-US"/>
          </a:p>
        </p:txBody>
      </p:sp>
    </p:spTree>
    <p:extLst>
      <p:ext uri="{BB962C8B-B14F-4D97-AF65-F5344CB8AC3E}">
        <p14:creationId xmlns:p14="http://schemas.microsoft.com/office/powerpoint/2010/main" val="3577061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sources might be </a:t>
            </a:r>
            <a:r>
              <a:rPr lang="en-US" dirty="0" err="1"/>
              <a:t>heb</a:t>
            </a:r>
            <a:r>
              <a:rPr lang="en-US" dirty="0"/>
              <a:t> </a:t>
            </a:r>
            <a:r>
              <a:rPr lang="en-US" dirty="0" err="1"/>
              <a:t>sed</a:t>
            </a:r>
            <a:r>
              <a:rPr lang="en-US" dirty="0"/>
              <a:t> </a:t>
            </a:r>
            <a:r>
              <a:rPr lang="en-US" dirty="0" err="1"/>
              <a:t>opet</a:t>
            </a:r>
            <a:r>
              <a:rPr lang="en-US" dirty="0"/>
              <a:t> and punt</a:t>
            </a:r>
          </a:p>
        </p:txBody>
      </p:sp>
      <p:sp>
        <p:nvSpPr>
          <p:cNvPr id="4" name="Slide Number Placeholder 3"/>
          <p:cNvSpPr>
            <a:spLocks noGrp="1"/>
          </p:cNvSpPr>
          <p:nvPr>
            <p:ph type="sldNum" sz="quarter" idx="10"/>
          </p:nvPr>
        </p:nvSpPr>
        <p:spPr/>
        <p:txBody>
          <a:bodyPr/>
          <a:lstStyle/>
          <a:p>
            <a:fld id="{2468E4D0-CDC7-1C4F-B8F2-FAFACA7AA6C3}" type="slidenum">
              <a:rPr lang="en-US" smtClean="0"/>
              <a:t>27</a:t>
            </a:fld>
            <a:endParaRPr lang="en-US"/>
          </a:p>
        </p:txBody>
      </p:sp>
    </p:spTree>
    <p:extLst>
      <p:ext uri="{BB962C8B-B14F-4D97-AF65-F5344CB8AC3E}">
        <p14:creationId xmlns:p14="http://schemas.microsoft.com/office/powerpoint/2010/main" val="3891719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Marking key: what does each section mean</a:t>
            </a:r>
          </a:p>
          <a:p>
            <a:r>
              <a:rPr lang="en-AU" sz="1200" kern="1200" dirty="0">
                <a:solidFill>
                  <a:schemeClr val="tx1"/>
                </a:solidFill>
                <a:effectLst/>
                <a:latin typeface="+mn-lt"/>
                <a:ea typeface="+mn-ea"/>
                <a:cs typeface="+mn-cs"/>
              </a:rPr>
              <a:t>Narrative – C answer or D if no ref to Q</a:t>
            </a:r>
          </a:p>
          <a:p>
            <a:r>
              <a:rPr lang="en-AU" sz="1200" kern="1200" dirty="0">
                <a:solidFill>
                  <a:schemeClr val="tx1"/>
                </a:solidFill>
                <a:effectLst/>
                <a:latin typeface="+mn-lt"/>
                <a:ea typeface="+mn-ea"/>
                <a:cs typeface="+mn-cs"/>
              </a:rPr>
              <a:t>ARGUMENT – good answer</a:t>
            </a:r>
          </a:p>
          <a:p>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468E4D0-CDC7-1C4F-B8F2-FAFACA7AA6C3}" type="slidenum">
              <a:rPr lang="en-US" smtClean="0"/>
              <a:t>42</a:t>
            </a:fld>
            <a:endParaRPr lang="en-US"/>
          </a:p>
        </p:txBody>
      </p:sp>
    </p:spTree>
    <p:extLst>
      <p:ext uri="{BB962C8B-B14F-4D97-AF65-F5344CB8AC3E}">
        <p14:creationId xmlns:p14="http://schemas.microsoft.com/office/powerpoint/2010/main" val="4202497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thing – look at context. Bad essays tell the marker everything the student knows about the context.</a:t>
            </a:r>
          </a:p>
          <a:p>
            <a:endParaRPr lang="en-US" dirty="0"/>
          </a:p>
          <a:p>
            <a:r>
              <a:rPr lang="en-US" dirty="0"/>
              <a:t>GOOD answers consider the Q carefully:</a:t>
            </a:r>
          </a:p>
          <a:p>
            <a:r>
              <a:rPr lang="en-US" dirty="0"/>
              <a:t>Parts of the question EVALUATE</a:t>
            </a:r>
          </a:p>
        </p:txBody>
      </p:sp>
      <p:sp>
        <p:nvSpPr>
          <p:cNvPr id="4" name="Slide Number Placeholder 3"/>
          <p:cNvSpPr>
            <a:spLocks noGrp="1"/>
          </p:cNvSpPr>
          <p:nvPr>
            <p:ph type="sldNum" sz="quarter" idx="10"/>
          </p:nvPr>
        </p:nvSpPr>
        <p:spPr/>
        <p:txBody>
          <a:bodyPr/>
          <a:lstStyle/>
          <a:p>
            <a:fld id="{2468E4D0-CDC7-1C4F-B8F2-FAFACA7AA6C3}" type="slidenum">
              <a:rPr lang="en-US" smtClean="0"/>
              <a:t>54</a:t>
            </a:fld>
            <a:endParaRPr lang="en-US"/>
          </a:p>
        </p:txBody>
      </p:sp>
    </p:spTree>
    <p:extLst>
      <p:ext uri="{BB962C8B-B14F-4D97-AF65-F5344CB8AC3E}">
        <p14:creationId xmlns:p14="http://schemas.microsoft.com/office/powerpoint/2010/main" val="645789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C0B4FDA-8576-9347-AAFC-6F08DCE68DAA}"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E5686-86CF-414F-9A71-20114B2D7FA1}" type="slidenum">
              <a:rPr lang="en-US" smtClean="0"/>
              <a:t>‹#›</a:t>
            </a:fld>
            <a:endParaRPr lang="en-US"/>
          </a:p>
        </p:txBody>
      </p:sp>
    </p:spTree>
    <p:extLst>
      <p:ext uri="{BB962C8B-B14F-4D97-AF65-F5344CB8AC3E}">
        <p14:creationId xmlns:p14="http://schemas.microsoft.com/office/powerpoint/2010/main" val="3061263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C0B4FDA-8576-9347-AAFC-6F08DCE68DAA}"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E5686-86CF-414F-9A71-20114B2D7FA1}" type="slidenum">
              <a:rPr lang="en-US" smtClean="0"/>
              <a:t>‹#›</a:t>
            </a:fld>
            <a:endParaRPr lang="en-US"/>
          </a:p>
        </p:txBody>
      </p:sp>
    </p:spTree>
    <p:extLst>
      <p:ext uri="{BB962C8B-B14F-4D97-AF65-F5344CB8AC3E}">
        <p14:creationId xmlns:p14="http://schemas.microsoft.com/office/powerpoint/2010/main" val="132491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C0B4FDA-8576-9347-AAFC-6F08DCE68DAA}"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E5686-86CF-414F-9A71-20114B2D7FA1}" type="slidenum">
              <a:rPr lang="en-US" smtClean="0"/>
              <a:t>‹#›</a:t>
            </a:fld>
            <a:endParaRPr lang="en-US"/>
          </a:p>
        </p:txBody>
      </p:sp>
    </p:spTree>
    <p:extLst>
      <p:ext uri="{BB962C8B-B14F-4D97-AF65-F5344CB8AC3E}">
        <p14:creationId xmlns:p14="http://schemas.microsoft.com/office/powerpoint/2010/main" val="1567659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C0B4FDA-8576-9347-AAFC-6F08DCE68DAA}"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E5686-86CF-414F-9A71-20114B2D7FA1}" type="slidenum">
              <a:rPr lang="en-US" smtClean="0"/>
              <a:t>‹#›</a:t>
            </a:fld>
            <a:endParaRPr lang="en-US"/>
          </a:p>
        </p:txBody>
      </p:sp>
    </p:spTree>
    <p:extLst>
      <p:ext uri="{BB962C8B-B14F-4D97-AF65-F5344CB8AC3E}">
        <p14:creationId xmlns:p14="http://schemas.microsoft.com/office/powerpoint/2010/main" val="2157559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C0B4FDA-8576-9347-AAFC-6F08DCE68DAA}"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E5686-86CF-414F-9A71-20114B2D7FA1}" type="slidenum">
              <a:rPr lang="en-US" smtClean="0"/>
              <a:t>‹#›</a:t>
            </a:fld>
            <a:endParaRPr lang="en-US"/>
          </a:p>
        </p:txBody>
      </p:sp>
    </p:spTree>
    <p:extLst>
      <p:ext uri="{BB962C8B-B14F-4D97-AF65-F5344CB8AC3E}">
        <p14:creationId xmlns:p14="http://schemas.microsoft.com/office/powerpoint/2010/main" val="4111043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C0B4FDA-8576-9347-AAFC-6F08DCE68DAA}"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E5686-86CF-414F-9A71-20114B2D7FA1}" type="slidenum">
              <a:rPr lang="en-US" smtClean="0"/>
              <a:t>‹#›</a:t>
            </a:fld>
            <a:endParaRPr lang="en-US"/>
          </a:p>
        </p:txBody>
      </p:sp>
    </p:spTree>
    <p:extLst>
      <p:ext uri="{BB962C8B-B14F-4D97-AF65-F5344CB8AC3E}">
        <p14:creationId xmlns:p14="http://schemas.microsoft.com/office/powerpoint/2010/main" val="4142365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C0B4FDA-8576-9347-AAFC-6F08DCE68DAA}" type="datetimeFigureOut">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E5686-86CF-414F-9A71-20114B2D7FA1}" type="slidenum">
              <a:rPr lang="en-US" smtClean="0"/>
              <a:t>‹#›</a:t>
            </a:fld>
            <a:endParaRPr lang="en-US"/>
          </a:p>
        </p:txBody>
      </p:sp>
    </p:spTree>
    <p:extLst>
      <p:ext uri="{BB962C8B-B14F-4D97-AF65-F5344CB8AC3E}">
        <p14:creationId xmlns:p14="http://schemas.microsoft.com/office/powerpoint/2010/main" val="3939297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C0B4FDA-8576-9347-AAFC-6F08DCE68DAA}" type="datetimeFigureOut">
              <a:rPr lang="en-US" smtClean="0"/>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E5686-86CF-414F-9A71-20114B2D7FA1}" type="slidenum">
              <a:rPr lang="en-US" smtClean="0"/>
              <a:t>‹#›</a:t>
            </a:fld>
            <a:endParaRPr lang="en-US"/>
          </a:p>
        </p:txBody>
      </p:sp>
    </p:spTree>
    <p:extLst>
      <p:ext uri="{BB962C8B-B14F-4D97-AF65-F5344CB8AC3E}">
        <p14:creationId xmlns:p14="http://schemas.microsoft.com/office/powerpoint/2010/main" val="1474798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0B4FDA-8576-9347-AAFC-6F08DCE68DAA}" type="datetimeFigureOut">
              <a:rPr lang="en-US" smtClean="0"/>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E5686-86CF-414F-9A71-20114B2D7FA1}" type="slidenum">
              <a:rPr lang="en-US" smtClean="0"/>
              <a:t>‹#›</a:t>
            </a:fld>
            <a:endParaRPr lang="en-US"/>
          </a:p>
        </p:txBody>
      </p:sp>
    </p:spTree>
    <p:extLst>
      <p:ext uri="{BB962C8B-B14F-4D97-AF65-F5344CB8AC3E}">
        <p14:creationId xmlns:p14="http://schemas.microsoft.com/office/powerpoint/2010/main" val="421213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C0B4FDA-8576-9347-AAFC-6F08DCE68DAA}"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E5686-86CF-414F-9A71-20114B2D7FA1}" type="slidenum">
              <a:rPr lang="en-US" smtClean="0"/>
              <a:t>‹#›</a:t>
            </a:fld>
            <a:endParaRPr lang="en-US"/>
          </a:p>
        </p:txBody>
      </p:sp>
    </p:spTree>
    <p:extLst>
      <p:ext uri="{BB962C8B-B14F-4D97-AF65-F5344CB8AC3E}">
        <p14:creationId xmlns:p14="http://schemas.microsoft.com/office/powerpoint/2010/main" val="4562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C0B4FDA-8576-9347-AAFC-6F08DCE68DAA}"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E5686-86CF-414F-9A71-20114B2D7FA1}" type="slidenum">
              <a:rPr lang="en-US" smtClean="0"/>
              <a:t>‹#›</a:t>
            </a:fld>
            <a:endParaRPr lang="en-US"/>
          </a:p>
        </p:txBody>
      </p:sp>
    </p:spTree>
    <p:extLst>
      <p:ext uri="{BB962C8B-B14F-4D97-AF65-F5344CB8AC3E}">
        <p14:creationId xmlns:p14="http://schemas.microsoft.com/office/powerpoint/2010/main" val="2795661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B4FDA-8576-9347-AAFC-6F08DCE68DAA}" type="datetimeFigureOut">
              <a:rPr lang="en-US" smtClean="0"/>
              <a:t>5/14/2020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E5686-86CF-414F-9A71-20114B2D7FA1}" type="slidenum">
              <a:rPr lang="en-US" smtClean="0"/>
              <a:t>‹#›</a:t>
            </a:fld>
            <a:endParaRPr lang="en-US"/>
          </a:p>
        </p:txBody>
      </p:sp>
    </p:spTree>
    <p:extLst>
      <p:ext uri="{BB962C8B-B14F-4D97-AF65-F5344CB8AC3E}">
        <p14:creationId xmlns:p14="http://schemas.microsoft.com/office/powerpoint/2010/main" val="31321996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enior-secondary.scsa.wa.edu.au/__data/assets/pdf_file/0017/593000/2019_HIA_Ratified_Marking_Key_web_version.PDF"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www.osirisnet.net/monument/chaproug/e_chaproug.htm"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www.womenintheancientworld.com/cleopatra.htm" TargetMode="External"/><Relationship Id="rId2" Type="http://schemas.openxmlformats.org/officeDocument/2006/relationships/hyperlink" Target="http://www.humanities.mq.edu.au/acans/caesar/Portraits_Coins.htm"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8B95D5-5033-4F44-8C99-5D71AA61AC0E}"/>
              </a:ext>
            </a:extLst>
          </p:cNvPr>
          <p:cNvSpPr>
            <a:spLocks noGrp="1"/>
          </p:cNvSpPr>
          <p:nvPr>
            <p:ph type="ctrTitle"/>
          </p:nvPr>
        </p:nvSpPr>
        <p:spPr>
          <a:xfrm>
            <a:off x="987689" y="3071183"/>
            <a:ext cx="9910296" cy="2590027"/>
          </a:xfrm>
        </p:spPr>
        <p:txBody>
          <a:bodyPr anchor="t">
            <a:normAutofit/>
          </a:bodyPr>
          <a:lstStyle/>
          <a:p>
            <a:pPr algn="l"/>
            <a:r>
              <a:rPr lang="en-US" sz="8000" b="1" dirty="0"/>
              <a:t>HTA</a:t>
            </a:r>
            <a:r>
              <a:rPr lang="en-US" sz="8000" b="1" dirty="0">
                <a:solidFill>
                  <a:srgbClr val="FFC000"/>
                </a:solidFill>
              </a:rPr>
              <a:t>WA</a:t>
            </a:r>
            <a:r>
              <a:rPr lang="en-US" sz="8000" b="1" dirty="0"/>
              <a:t> </a:t>
            </a:r>
            <a:br>
              <a:rPr lang="en-US" sz="8000" b="1" dirty="0"/>
            </a:br>
            <a:r>
              <a:rPr lang="en-US" sz="8000" b="1" dirty="0"/>
              <a:t>ANCIENT HISTORY</a:t>
            </a:r>
          </a:p>
        </p:txBody>
      </p:sp>
      <p:sp>
        <p:nvSpPr>
          <p:cNvPr id="3" name="Subtitle 2">
            <a:extLst>
              <a:ext uri="{FF2B5EF4-FFF2-40B4-BE49-F238E27FC236}">
                <a16:creationId xmlns:a16="http://schemas.microsoft.com/office/drawing/2014/main" id="{1C8BAE73-00E2-DE43-99B8-06391EE81C5E}"/>
              </a:ext>
            </a:extLst>
          </p:cNvPr>
          <p:cNvSpPr>
            <a:spLocks noGrp="1"/>
          </p:cNvSpPr>
          <p:nvPr>
            <p:ph type="subTitle" idx="1"/>
          </p:nvPr>
        </p:nvSpPr>
        <p:spPr>
          <a:xfrm>
            <a:off x="987689" y="1553518"/>
            <a:ext cx="4777048" cy="1281733"/>
          </a:xfrm>
          <a:solidFill>
            <a:schemeClr val="accent3">
              <a:lumMod val="60000"/>
              <a:lumOff val="40000"/>
            </a:schemeClr>
          </a:solidFill>
        </p:spPr>
        <p:txBody>
          <a:bodyPr anchor="b">
            <a:normAutofit fontScale="92500" lnSpcReduction="20000"/>
          </a:bodyPr>
          <a:lstStyle/>
          <a:p>
            <a:pPr algn="l"/>
            <a:endParaRPr lang="en-US" sz="4800" b="1" dirty="0"/>
          </a:p>
          <a:p>
            <a:pPr algn="l"/>
            <a:r>
              <a:rPr lang="en-US" sz="4800" b="1" dirty="0"/>
              <a:t>REVISION UNIT 3</a:t>
            </a:r>
          </a:p>
          <a:p>
            <a:pPr algn="l"/>
            <a:endParaRPr lang="en-US" b="1" dirty="0"/>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874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DB1E8C-C2A5-DC4D-98E7-99C2D926A9E9}"/>
              </a:ext>
            </a:extLst>
          </p:cNvPr>
          <p:cNvSpPr txBox="1"/>
          <p:nvPr/>
        </p:nvSpPr>
        <p:spPr>
          <a:xfrm>
            <a:off x="148281" y="826544"/>
            <a:ext cx="11800703" cy="5632311"/>
          </a:xfrm>
          <a:prstGeom prst="rect">
            <a:avLst/>
          </a:prstGeom>
          <a:noFill/>
        </p:spPr>
        <p:txBody>
          <a:bodyPr wrap="square" rtlCol="0">
            <a:spAutoFit/>
          </a:bodyPr>
          <a:lstStyle/>
          <a:p>
            <a:endParaRPr lang="en-US" sz="2400" dirty="0"/>
          </a:p>
          <a:p>
            <a:r>
              <a:rPr lang="en-US" sz="2400" dirty="0"/>
              <a:t>Markers are looking for </a:t>
            </a:r>
            <a:r>
              <a:rPr lang="en-US" sz="2400" b="1" dirty="0"/>
              <a:t>detail and accuracy </a:t>
            </a:r>
            <a:r>
              <a:rPr lang="en-US" sz="2400" dirty="0"/>
              <a:t>in SHORT ANSWER responses</a:t>
            </a:r>
          </a:p>
          <a:p>
            <a:endParaRPr lang="en-US" sz="2400" dirty="0"/>
          </a:p>
          <a:p>
            <a:r>
              <a:rPr lang="en-US" sz="2400" b="1" dirty="0"/>
              <a:t>ACTIVITY 1: </a:t>
            </a:r>
          </a:p>
          <a:p>
            <a:r>
              <a:rPr lang="en-US" sz="2400" dirty="0"/>
              <a:t>Get onto the SCSA website (or click on the link below ) and look at the marking keys for each of the short answers from the 2019 exam: </a:t>
            </a:r>
            <a:r>
              <a:rPr lang="en-US" sz="2400" dirty="0">
                <a:hlinkClick r:id="rId2"/>
              </a:rPr>
              <a:t>https://senior-secondary.scsa.wa.edu.au/__data/assets/pdf_file/0017/593000/2019_HIA_Ratified_Marking_Key_web_version.PDF</a:t>
            </a:r>
            <a:r>
              <a:rPr lang="en-US" sz="2400" dirty="0"/>
              <a:t> </a:t>
            </a:r>
          </a:p>
          <a:p>
            <a:endParaRPr lang="en-US" sz="2400" dirty="0"/>
          </a:p>
          <a:p>
            <a:r>
              <a:rPr lang="en-US" sz="2400" b="1" dirty="0"/>
              <a:t>WHAT DESCRIBING WORDS </a:t>
            </a:r>
            <a:r>
              <a:rPr lang="en-US" sz="2400" dirty="0"/>
              <a:t>can you see for the 9-10 mark section of the marking keys? </a:t>
            </a:r>
          </a:p>
          <a:p>
            <a:r>
              <a:rPr lang="en-US" sz="2400" dirty="0"/>
              <a:t>Write them down.</a:t>
            </a:r>
          </a:p>
          <a:p>
            <a:endParaRPr lang="en-US" sz="2400" dirty="0"/>
          </a:p>
          <a:p>
            <a:r>
              <a:rPr lang="en-US" sz="2400" dirty="0"/>
              <a:t>What describing words can you see for the 5-6 mark section of the marking keys?</a:t>
            </a:r>
          </a:p>
          <a:p>
            <a:r>
              <a:rPr lang="en-US" sz="2400" dirty="0"/>
              <a:t>Write them down.</a:t>
            </a:r>
          </a:p>
          <a:p>
            <a:pPr algn="ctr"/>
            <a:r>
              <a:rPr lang="en-US" sz="2400" b="1" dirty="0"/>
              <a:t>Identify the different words used for a top A (9-10 marks) and a C (5-6 marks) response </a:t>
            </a:r>
          </a:p>
        </p:txBody>
      </p:sp>
      <p:sp>
        <p:nvSpPr>
          <p:cNvPr id="3" name="TextBox 2">
            <a:extLst>
              <a:ext uri="{FF2B5EF4-FFF2-40B4-BE49-F238E27FC236}">
                <a16:creationId xmlns:a16="http://schemas.microsoft.com/office/drawing/2014/main" id="{530D1FAF-4802-5941-807A-08AA5EDAF600}"/>
              </a:ext>
            </a:extLst>
          </p:cNvPr>
          <p:cNvSpPr txBox="1"/>
          <p:nvPr/>
        </p:nvSpPr>
        <p:spPr>
          <a:xfrm>
            <a:off x="2149371" y="364879"/>
            <a:ext cx="8113981" cy="461665"/>
          </a:xfrm>
          <a:prstGeom prst="rect">
            <a:avLst/>
          </a:prstGeom>
          <a:solidFill>
            <a:srgbClr val="00B0F0"/>
          </a:solidFill>
        </p:spPr>
        <p:txBody>
          <a:bodyPr wrap="square" rtlCol="0">
            <a:spAutoFit/>
          </a:bodyPr>
          <a:lstStyle/>
          <a:p>
            <a:pPr algn="ctr"/>
            <a:r>
              <a:rPr lang="en-US" sz="2400" b="1" dirty="0"/>
              <a:t> HOW IS THE SHORT ANSWER SECTION MARKED ?</a:t>
            </a:r>
          </a:p>
        </p:txBody>
      </p:sp>
    </p:spTree>
    <p:extLst>
      <p:ext uri="{BB962C8B-B14F-4D97-AF65-F5344CB8AC3E}">
        <p14:creationId xmlns:p14="http://schemas.microsoft.com/office/powerpoint/2010/main" val="204361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DA97BF5-7C81-2949-98A8-AFB6CDD4CC6D}"/>
              </a:ext>
            </a:extLst>
          </p:cNvPr>
          <p:cNvPicPr>
            <a:picLocks noChangeAspect="1"/>
          </p:cNvPicPr>
          <p:nvPr/>
        </p:nvPicPr>
        <p:blipFill>
          <a:blip r:embed="rId2"/>
          <a:stretch>
            <a:fillRect/>
          </a:stretch>
        </p:blipFill>
        <p:spPr>
          <a:xfrm>
            <a:off x="0" y="584775"/>
            <a:ext cx="12192000" cy="6858000"/>
          </a:xfrm>
          <a:prstGeom prst="rect">
            <a:avLst/>
          </a:prstGeom>
        </p:spPr>
      </p:pic>
      <p:sp>
        <p:nvSpPr>
          <p:cNvPr id="3" name="Rectangle 2">
            <a:extLst>
              <a:ext uri="{FF2B5EF4-FFF2-40B4-BE49-F238E27FC236}">
                <a16:creationId xmlns:a16="http://schemas.microsoft.com/office/drawing/2014/main" id="{D07D5C03-4AA5-8042-BEE3-5D832AC7133A}"/>
              </a:ext>
            </a:extLst>
          </p:cNvPr>
          <p:cNvSpPr/>
          <p:nvPr/>
        </p:nvSpPr>
        <p:spPr>
          <a:xfrm>
            <a:off x="709448" y="1079422"/>
            <a:ext cx="10988565" cy="5262979"/>
          </a:xfrm>
          <a:prstGeom prst="rect">
            <a:avLst/>
          </a:prstGeom>
        </p:spPr>
        <p:txBody>
          <a:bodyPr wrap="square">
            <a:spAutoFit/>
          </a:bodyPr>
          <a:lstStyle/>
          <a:p>
            <a:r>
              <a:rPr lang="en-US" sz="2800" b="1" dirty="0"/>
              <a:t>ACTIVITY 2:</a:t>
            </a:r>
          </a:p>
          <a:p>
            <a:endParaRPr lang="en-US" sz="2800" b="1" dirty="0"/>
          </a:p>
          <a:p>
            <a:r>
              <a:rPr lang="en-US" sz="2800" dirty="0"/>
              <a:t>Go back and re-read all of the short answer examples above, FOR ALL 3 CONTEXTS (Egypt, Greece, Rome). Look for the ways in which each answer does things from the 9-10 mark section of the marking key: </a:t>
            </a:r>
          </a:p>
          <a:p>
            <a:endParaRPr lang="en-US" sz="2800" dirty="0"/>
          </a:p>
          <a:p>
            <a:r>
              <a:rPr lang="en-US" sz="2800" dirty="0"/>
              <a:t>Identify (you might highlight or underline) where each: </a:t>
            </a:r>
          </a:p>
          <a:p>
            <a:pPr marL="342900" indent="-342900">
              <a:buFont typeface="Arial" panose="020B0604020202020204" pitchFamily="34" charset="0"/>
              <a:buChar char="•"/>
            </a:pPr>
            <a:r>
              <a:rPr lang="en-US" sz="2800" dirty="0"/>
              <a:t>answered the question clearly (explained or described or outlined or identified, or discussed, or WHATEVER the question was asking for)</a:t>
            </a:r>
          </a:p>
          <a:p>
            <a:pPr marL="342900" indent="-342900">
              <a:buFont typeface="Arial" panose="020B0604020202020204" pitchFamily="34" charset="0"/>
              <a:buChar char="•"/>
            </a:pPr>
            <a:r>
              <a:rPr lang="en-US" sz="2800" dirty="0"/>
              <a:t>used their contextual knowledge of the period they studied</a:t>
            </a:r>
          </a:p>
          <a:p>
            <a:pPr marL="342900" indent="-342900">
              <a:buFont typeface="Arial" panose="020B0604020202020204" pitchFamily="34" charset="0"/>
              <a:buChar char="•"/>
            </a:pPr>
            <a:r>
              <a:rPr lang="en-US" sz="2800" dirty="0"/>
              <a:t>used an ancient and/or modern source to help support their answer</a:t>
            </a:r>
          </a:p>
          <a:p>
            <a:endParaRPr lang="en-US" sz="2800" dirty="0"/>
          </a:p>
        </p:txBody>
      </p:sp>
      <p:sp>
        <p:nvSpPr>
          <p:cNvPr id="4" name="TextBox 3">
            <a:extLst>
              <a:ext uri="{FF2B5EF4-FFF2-40B4-BE49-F238E27FC236}">
                <a16:creationId xmlns:a16="http://schemas.microsoft.com/office/drawing/2014/main" id="{448D7C3B-2DB8-4241-B7BF-46D302774A45}"/>
              </a:ext>
            </a:extLst>
          </p:cNvPr>
          <p:cNvSpPr txBox="1"/>
          <p:nvPr/>
        </p:nvSpPr>
        <p:spPr>
          <a:xfrm>
            <a:off x="2596055" y="353942"/>
            <a:ext cx="6999890" cy="461665"/>
          </a:xfrm>
          <a:prstGeom prst="rect">
            <a:avLst/>
          </a:prstGeom>
          <a:solidFill>
            <a:srgbClr val="00B0F0"/>
          </a:solidFill>
        </p:spPr>
        <p:txBody>
          <a:bodyPr wrap="square" rtlCol="0">
            <a:spAutoFit/>
          </a:bodyPr>
          <a:lstStyle/>
          <a:p>
            <a:pPr algn="ctr"/>
            <a:r>
              <a:rPr lang="en-US" sz="2400" b="1" dirty="0"/>
              <a:t> WHAT DOES A GOOD SHORT ANSWER LOOK LIKE? </a:t>
            </a:r>
          </a:p>
        </p:txBody>
      </p:sp>
    </p:spTree>
    <p:extLst>
      <p:ext uri="{BB962C8B-B14F-4D97-AF65-F5344CB8AC3E}">
        <p14:creationId xmlns:p14="http://schemas.microsoft.com/office/powerpoint/2010/main" val="1454102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43A16A-1392-C24F-B8C2-D8A4D0807264}"/>
              </a:ext>
            </a:extLst>
          </p:cNvPr>
          <p:cNvSpPr txBox="1"/>
          <p:nvPr/>
        </p:nvSpPr>
        <p:spPr>
          <a:xfrm>
            <a:off x="2585731" y="477840"/>
            <a:ext cx="7020535" cy="707886"/>
          </a:xfrm>
          <a:prstGeom prst="rect">
            <a:avLst/>
          </a:prstGeom>
          <a:solidFill>
            <a:srgbClr val="00B0F0"/>
          </a:solidFill>
        </p:spPr>
        <p:txBody>
          <a:bodyPr wrap="square" rtlCol="0">
            <a:spAutoFit/>
          </a:bodyPr>
          <a:lstStyle/>
          <a:p>
            <a:pPr algn="ctr"/>
            <a:r>
              <a:rPr lang="en-US" sz="4000" b="1" dirty="0"/>
              <a:t>SOURCE ANALYSIS</a:t>
            </a:r>
          </a:p>
        </p:txBody>
      </p:sp>
      <p:sp>
        <p:nvSpPr>
          <p:cNvPr id="4" name="TextBox 3">
            <a:extLst>
              <a:ext uri="{FF2B5EF4-FFF2-40B4-BE49-F238E27FC236}">
                <a16:creationId xmlns:a16="http://schemas.microsoft.com/office/drawing/2014/main" id="{13125261-CDB7-984C-8D2A-58BA891FA0BE}"/>
              </a:ext>
            </a:extLst>
          </p:cNvPr>
          <p:cNvSpPr txBox="1"/>
          <p:nvPr/>
        </p:nvSpPr>
        <p:spPr>
          <a:xfrm>
            <a:off x="655792" y="1749973"/>
            <a:ext cx="10880414" cy="5262979"/>
          </a:xfrm>
          <a:prstGeom prst="rect">
            <a:avLst/>
          </a:prstGeom>
          <a:noFill/>
        </p:spPr>
        <p:txBody>
          <a:bodyPr wrap="none" rtlCol="0">
            <a:spAutoFit/>
          </a:bodyPr>
          <a:lstStyle/>
          <a:p>
            <a:pPr algn="ctr"/>
            <a:r>
              <a:rPr lang="en-US" sz="2800" dirty="0"/>
              <a:t>You may not have done a lot of Source Analysis assessment this semester.</a:t>
            </a:r>
          </a:p>
          <a:p>
            <a:pPr algn="ctr"/>
            <a:endParaRPr lang="en-US" sz="2800" dirty="0"/>
          </a:p>
          <a:p>
            <a:pPr algn="ctr"/>
            <a:endParaRPr lang="en-US" sz="2800" dirty="0"/>
          </a:p>
          <a:p>
            <a:pPr algn="ctr"/>
            <a:r>
              <a:rPr lang="en-US" sz="2800" dirty="0"/>
              <a:t>This might be because your teacher has decided to focus on the </a:t>
            </a:r>
          </a:p>
          <a:p>
            <a:pPr algn="ctr"/>
            <a:r>
              <a:rPr lang="en-US" sz="2800" dirty="0"/>
              <a:t>types of assessment (Short Answer and Essay) </a:t>
            </a:r>
          </a:p>
          <a:p>
            <a:pPr algn="ctr"/>
            <a:r>
              <a:rPr lang="en-US" sz="2800" dirty="0"/>
              <a:t>that are examined in the Unit 3 part of the exam.</a:t>
            </a:r>
          </a:p>
          <a:p>
            <a:pPr algn="ctr"/>
            <a:endParaRPr lang="en-US" sz="2800" dirty="0"/>
          </a:p>
          <a:p>
            <a:pPr algn="ctr"/>
            <a:r>
              <a:rPr lang="en-US" sz="2800" dirty="0"/>
              <a:t>HOWEVER, source analysis is difficult and the more you practice, </a:t>
            </a:r>
          </a:p>
          <a:p>
            <a:pPr algn="ctr"/>
            <a:r>
              <a:rPr lang="en-US" sz="2800" dirty="0"/>
              <a:t>the better your skills will be </a:t>
            </a:r>
          </a:p>
          <a:p>
            <a:pPr algn="ctr"/>
            <a:r>
              <a:rPr lang="en-US" sz="2800"/>
              <a:t>and the more </a:t>
            </a:r>
            <a:r>
              <a:rPr lang="en-US" sz="2800" dirty="0"/>
              <a:t>confident you will become. </a:t>
            </a:r>
          </a:p>
          <a:p>
            <a:pPr algn="ctr"/>
            <a:endParaRPr lang="en-US" sz="2800" dirty="0"/>
          </a:p>
          <a:p>
            <a:pPr algn="ctr"/>
            <a:endParaRPr lang="en-US" sz="2800" dirty="0"/>
          </a:p>
        </p:txBody>
      </p:sp>
    </p:spTree>
    <p:extLst>
      <p:ext uri="{BB962C8B-B14F-4D97-AF65-F5344CB8AC3E}">
        <p14:creationId xmlns:p14="http://schemas.microsoft.com/office/powerpoint/2010/main" val="847233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0CED507-A9F5-3143-A9C1-4951C7A1AA29}"/>
              </a:ext>
            </a:extLst>
          </p:cNvPr>
          <p:cNvPicPr>
            <a:picLocks noChangeAspect="1"/>
          </p:cNvPicPr>
          <p:nvPr/>
        </p:nvPicPr>
        <p:blipFill>
          <a:blip r:embed="rId2"/>
          <a:stretch>
            <a:fillRect/>
          </a:stretch>
        </p:blipFill>
        <p:spPr>
          <a:xfrm>
            <a:off x="0" y="14111"/>
            <a:ext cx="12192000" cy="6858000"/>
          </a:xfrm>
          <a:prstGeom prst="rect">
            <a:avLst/>
          </a:prstGeom>
        </p:spPr>
      </p:pic>
    </p:spTree>
    <p:extLst>
      <p:ext uri="{BB962C8B-B14F-4D97-AF65-F5344CB8AC3E}">
        <p14:creationId xmlns:p14="http://schemas.microsoft.com/office/powerpoint/2010/main" val="1271694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2377336-748D-CC4A-8FA1-A00BC88A6766}"/>
              </a:ext>
            </a:extLst>
          </p:cNvPr>
          <p:cNvSpPr/>
          <p:nvPr/>
        </p:nvSpPr>
        <p:spPr>
          <a:xfrm>
            <a:off x="299545" y="209568"/>
            <a:ext cx="11776841" cy="6986528"/>
          </a:xfrm>
          <a:prstGeom prst="rect">
            <a:avLst/>
          </a:prstGeom>
        </p:spPr>
        <p:txBody>
          <a:bodyPr wrap="square">
            <a:spAutoFit/>
          </a:bodyPr>
          <a:lstStyle/>
          <a:p>
            <a:r>
              <a:rPr lang="en-AU" sz="2800" dirty="0"/>
              <a:t>4. </a:t>
            </a:r>
            <a:r>
              <a:rPr lang="en-AU" sz="2800" b="1" dirty="0"/>
              <a:t>In reading time at the start of the exam: </a:t>
            </a:r>
          </a:p>
          <a:p>
            <a:endParaRPr lang="en-AU" sz="2800" b="1" dirty="0"/>
          </a:p>
          <a:p>
            <a:pPr marL="342900" indent="-342900">
              <a:buAutoNum type="alphaLcParenR"/>
            </a:pPr>
            <a:r>
              <a:rPr lang="en-AU" sz="2800" dirty="0"/>
              <a:t>Identify the </a:t>
            </a:r>
            <a:r>
              <a:rPr lang="en-AU" sz="2800" b="1" dirty="0"/>
              <a:t>time period and/or section of the syllabus </a:t>
            </a:r>
            <a:r>
              <a:rPr lang="en-AU" sz="2800" dirty="0"/>
              <a:t>from which the source analysis is drawn (what is the context?). </a:t>
            </a:r>
          </a:p>
          <a:p>
            <a:endParaRPr lang="en-AU" sz="2800" dirty="0"/>
          </a:p>
          <a:p>
            <a:r>
              <a:rPr lang="en-AU" sz="2800" dirty="0"/>
              <a:t>b) What is the </a:t>
            </a:r>
            <a:r>
              <a:rPr lang="en-AU" sz="2800" b="1" dirty="0"/>
              <a:t>message </a:t>
            </a:r>
            <a:r>
              <a:rPr lang="en-AU" sz="2800" dirty="0"/>
              <a:t>(key idea) of the source (if there are two parts to the source they will have a message about the SAME section of the syllabus – the idea of having 2 parts to the source is to help make the message CLEARER). </a:t>
            </a:r>
          </a:p>
          <a:p>
            <a:endParaRPr lang="en-AU" sz="2800" dirty="0"/>
          </a:p>
          <a:p>
            <a:r>
              <a:rPr lang="en-AU" sz="2800" dirty="0"/>
              <a:t>d) What is </a:t>
            </a:r>
            <a:r>
              <a:rPr lang="en-AU" sz="2800" b="1" dirty="0"/>
              <a:t>contestable about the source </a:t>
            </a:r>
            <a:r>
              <a:rPr lang="en-AU" sz="2800" dirty="0"/>
              <a:t>? (what other information is there which agrees or disagrees with the information in the source – ancient and/or modern – this will help you consider the </a:t>
            </a:r>
            <a:r>
              <a:rPr lang="en-AU" sz="2800" i="1" dirty="0"/>
              <a:t>reliability</a:t>
            </a:r>
            <a:r>
              <a:rPr lang="en-AU" sz="2800" dirty="0"/>
              <a:t>, </a:t>
            </a:r>
            <a:r>
              <a:rPr lang="en-AU" sz="2800" i="1" dirty="0"/>
              <a:t>perspective, accuracy and  usefulness of the source</a:t>
            </a:r>
            <a:r>
              <a:rPr lang="en-AU" sz="2800" dirty="0"/>
              <a:t>)</a:t>
            </a:r>
          </a:p>
          <a:p>
            <a:r>
              <a:rPr lang="en-AU" sz="2800" dirty="0"/>
              <a:t>  </a:t>
            </a:r>
          </a:p>
          <a:p>
            <a:endParaRPr lang="en-AU" sz="2800" dirty="0"/>
          </a:p>
          <a:p>
            <a:endParaRPr lang="en-AU" sz="2800" dirty="0"/>
          </a:p>
        </p:txBody>
      </p:sp>
    </p:spTree>
    <p:extLst>
      <p:ext uri="{BB962C8B-B14F-4D97-AF65-F5344CB8AC3E}">
        <p14:creationId xmlns:p14="http://schemas.microsoft.com/office/powerpoint/2010/main" val="2461683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8EF4761-F49B-3648-8EED-3CF361B2A7C9}"/>
              </a:ext>
            </a:extLst>
          </p:cNvPr>
          <p:cNvSpPr/>
          <p:nvPr/>
        </p:nvSpPr>
        <p:spPr>
          <a:xfrm>
            <a:off x="331074" y="948756"/>
            <a:ext cx="7772402" cy="5232202"/>
          </a:xfrm>
          <a:prstGeom prst="rect">
            <a:avLst/>
          </a:prstGeom>
        </p:spPr>
        <p:txBody>
          <a:bodyPr wrap="square">
            <a:spAutoFit/>
          </a:bodyPr>
          <a:lstStyle/>
          <a:p>
            <a:r>
              <a:rPr lang="en-AU" sz="2200" b="1" dirty="0"/>
              <a:t>The question will ask you to: ANALYSE, EVALUATE, ASSESS </a:t>
            </a:r>
            <a:r>
              <a:rPr lang="en-AU" sz="2200" dirty="0"/>
              <a:t>or </a:t>
            </a:r>
            <a:r>
              <a:rPr lang="en-AU" sz="2200" b="1" dirty="0"/>
              <a:t>COMMENT UPON </a:t>
            </a:r>
            <a:r>
              <a:rPr lang="en-AU" sz="2200" dirty="0"/>
              <a:t> the </a:t>
            </a:r>
            <a:r>
              <a:rPr lang="en-AU" sz="2200" b="1" dirty="0"/>
              <a:t>OPINION, </a:t>
            </a:r>
            <a:r>
              <a:rPr lang="en-AU" sz="2200" dirty="0"/>
              <a:t>the </a:t>
            </a:r>
            <a:r>
              <a:rPr lang="en-AU" sz="2200" b="1" dirty="0"/>
              <a:t>PERSPECTIVE, the RELIABILITY, </a:t>
            </a:r>
            <a:r>
              <a:rPr lang="en-AU" sz="2200" dirty="0"/>
              <a:t>or the </a:t>
            </a:r>
            <a:r>
              <a:rPr lang="en-AU" sz="2200" b="1" dirty="0"/>
              <a:t>USEFULLNESS</a:t>
            </a:r>
            <a:r>
              <a:rPr lang="en-AU" sz="2200" dirty="0"/>
              <a:t> of the source in some way. </a:t>
            </a:r>
          </a:p>
          <a:p>
            <a:endParaRPr lang="en-AU" sz="2000" dirty="0"/>
          </a:p>
          <a:p>
            <a:r>
              <a:rPr lang="en-AU" sz="2200" dirty="0"/>
              <a:t>This forms the </a:t>
            </a:r>
            <a:r>
              <a:rPr lang="en-AU" sz="2200" b="1" dirty="0"/>
              <a:t>KEY part of the question</a:t>
            </a:r>
            <a:r>
              <a:rPr lang="en-AU" sz="2200" dirty="0"/>
              <a:t>, and is what you must address in your answer.  </a:t>
            </a:r>
          </a:p>
          <a:p>
            <a:endParaRPr lang="en-AU" sz="2000" dirty="0"/>
          </a:p>
          <a:p>
            <a:r>
              <a:rPr lang="en-AU" sz="2200" b="1" dirty="0"/>
              <a:t>NOTE: </a:t>
            </a:r>
            <a:r>
              <a:rPr lang="en-AU" sz="2200" dirty="0"/>
              <a:t>the question may </a:t>
            </a:r>
            <a:r>
              <a:rPr lang="en-AU" sz="2200" b="1" dirty="0"/>
              <a:t>also include some scaffolding </a:t>
            </a:r>
            <a:r>
              <a:rPr lang="en-AU" sz="2200" dirty="0"/>
              <a:t>to help you answer the KEY part of the question.</a:t>
            </a:r>
          </a:p>
          <a:p>
            <a:r>
              <a:rPr lang="en-AU" sz="2000" dirty="0"/>
              <a:t>For example the scaffolding might: </a:t>
            </a:r>
          </a:p>
          <a:p>
            <a:pPr marL="342900" indent="-342900">
              <a:buFont typeface="Arial" panose="020B0604020202020204" pitchFamily="34" charset="0"/>
              <a:buChar char="•"/>
            </a:pPr>
            <a:r>
              <a:rPr lang="en-AU" sz="2000" dirty="0"/>
              <a:t>ask you to give some relevant CONTEXTUAL background information. This is because the background narrative (or the ‘story’) of the event or idea or person that the source is depicting is IMPORTANT in understanding the source. </a:t>
            </a:r>
          </a:p>
          <a:p>
            <a:pPr marL="342900" indent="-342900">
              <a:buFont typeface="Arial" panose="020B0604020202020204" pitchFamily="34" charset="0"/>
              <a:buChar char="•"/>
            </a:pPr>
            <a:r>
              <a:rPr lang="en-AU" sz="2000" dirty="0"/>
              <a:t>ALSO ask you to pay attention to  particular ideas/events or people that are important for you to answer the question well.</a:t>
            </a:r>
          </a:p>
        </p:txBody>
      </p:sp>
      <p:sp>
        <p:nvSpPr>
          <p:cNvPr id="4" name="TextBox 3">
            <a:extLst>
              <a:ext uri="{FF2B5EF4-FFF2-40B4-BE49-F238E27FC236}">
                <a16:creationId xmlns:a16="http://schemas.microsoft.com/office/drawing/2014/main" id="{99FC7B04-0C85-064A-8BBB-9476B69A2F8F}"/>
              </a:ext>
            </a:extLst>
          </p:cNvPr>
          <p:cNvSpPr txBox="1"/>
          <p:nvPr/>
        </p:nvSpPr>
        <p:spPr>
          <a:xfrm>
            <a:off x="2585732" y="345324"/>
            <a:ext cx="7020535" cy="523220"/>
          </a:xfrm>
          <a:prstGeom prst="rect">
            <a:avLst/>
          </a:prstGeom>
          <a:solidFill>
            <a:srgbClr val="00B0F0"/>
          </a:solidFill>
        </p:spPr>
        <p:txBody>
          <a:bodyPr wrap="square" rtlCol="0">
            <a:spAutoFit/>
          </a:bodyPr>
          <a:lstStyle/>
          <a:p>
            <a:pPr algn="ctr"/>
            <a:r>
              <a:rPr lang="en-US" sz="2800" b="1" dirty="0">
                <a:solidFill>
                  <a:schemeClr val="bg1"/>
                </a:solidFill>
              </a:rPr>
              <a:t>SOURCE ANALSYSIS QUESTIONS</a:t>
            </a:r>
          </a:p>
        </p:txBody>
      </p:sp>
      <p:sp>
        <p:nvSpPr>
          <p:cNvPr id="5" name="TextBox 4">
            <a:extLst>
              <a:ext uri="{FF2B5EF4-FFF2-40B4-BE49-F238E27FC236}">
                <a16:creationId xmlns:a16="http://schemas.microsoft.com/office/drawing/2014/main" id="{C3D02C20-5D4C-484D-8F1A-7DC4D4EA4244}"/>
              </a:ext>
            </a:extLst>
          </p:cNvPr>
          <p:cNvSpPr txBox="1"/>
          <p:nvPr/>
        </p:nvSpPr>
        <p:spPr>
          <a:xfrm>
            <a:off x="8218409" y="1519825"/>
            <a:ext cx="3842210" cy="3970318"/>
          </a:xfrm>
          <a:prstGeom prst="rect">
            <a:avLst/>
          </a:prstGeom>
          <a:solidFill>
            <a:srgbClr val="00B0F0"/>
          </a:solidFill>
        </p:spPr>
        <p:txBody>
          <a:bodyPr wrap="square" rtlCol="0">
            <a:spAutoFit/>
          </a:bodyPr>
          <a:lstStyle/>
          <a:p>
            <a:r>
              <a:rPr lang="en-US" sz="2800" b="1" dirty="0"/>
              <a:t>MORE IMPORTANT WORDS TO DEFINE:</a:t>
            </a:r>
            <a:endParaRPr lang="en-US" sz="2800" dirty="0"/>
          </a:p>
          <a:p>
            <a:r>
              <a:rPr lang="en-US" sz="2800" dirty="0">
                <a:solidFill>
                  <a:schemeClr val="bg1"/>
                </a:solidFill>
              </a:rPr>
              <a:t>Analyse 				</a:t>
            </a:r>
          </a:p>
          <a:p>
            <a:r>
              <a:rPr lang="en-US" sz="2800" dirty="0">
                <a:solidFill>
                  <a:schemeClr val="bg1"/>
                </a:solidFill>
              </a:rPr>
              <a:t>Assess</a:t>
            </a:r>
          </a:p>
          <a:p>
            <a:r>
              <a:rPr lang="en-US" sz="2800" dirty="0">
                <a:solidFill>
                  <a:schemeClr val="bg1"/>
                </a:solidFill>
              </a:rPr>
              <a:t>Evaluate </a:t>
            </a:r>
          </a:p>
          <a:p>
            <a:endParaRPr lang="en-US" sz="2800" dirty="0">
              <a:solidFill>
                <a:schemeClr val="bg1"/>
              </a:solidFill>
            </a:endParaRPr>
          </a:p>
          <a:p>
            <a:r>
              <a:rPr lang="en-US" sz="2800" b="1" dirty="0"/>
              <a:t>NOTE</a:t>
            </a:r>
            <a:r>
              <a:rPr lang="en-US" sz="2800" b="1" dirty="0">
                <a:solidFill>
                  <a:schemeClr val="bg1"/>
                </a:solidFill>
              </a:rPr>
              <a:t>: </a:t>
            </a:r>
            <a:r>
              <a:rPr lang="en-US" sz="2800" dirty="0">
                <a:solidFill>
                  <a:schemeClr val="bg1"/>
                </a:solidFill>
              </a:rPr>
              <a:t>‘Comment upon’ means explain and/or describe </a:t>
            </a:r>
          </a:p>
        </p:txBody>
      </p:sp>
      <p:sp>
        <p:nvSpPr>
          <p:cNvPr id="6" name="TextBox 5">
            <a:extLst>
              <a:ext uri="{FF2B5EF4-FFF2-40B4-BE49-F238E27FC236}">
                <a16:creationId xmlns:a16="http://schemas.microsoft.com/office/drawing/2014/main" id="{28B4F66C-D0DF-F34F-9368-D427A61CC130}"/>
              </a:ext>
            </a:extLst>
          </p:cNvPr>
          <p:cNvSpPr txBox="1"/>
          <p:nvPr/>
        </p:nvSpPr>
        <p:spPr>
          <a:xfrm>
            <a:off x="0" y="6119402"/>
            <a:ext cx="12065877" cy="984885"/>
          </a:xfrm>
          <a:prstGeom prst="rect">
            <a:avLst/>
          </a:prstGeom>
          <a:noFill/>
        </p:spPr>
        <p:txBody>
          <a:bodyPr wrap="square" rtlCol="0">
            <a:spAutoFit/>
          </a:bodyPr>
          <a:lstStyle/>
          <a:p>
            <a:pPr algn="ctr"/>
            <a:r>
              <a:rPr lang="en-AU" sz="2000" b="1" dirty="0"/>
              <a:t>To answer the question, use the SCAFFOLDING in the question to HELP YOU answer the KEY part of the QUESTION well. BUT BEWARE, if you ONLY address the scaffolding you have NOT answered the question. </a:t>
            </a:r>
          </a:p>
          <a:p>
            <a:endParaRPr lang="en-US" dirty="0"/>
          </a:p>
        </p:txBody>
      </p:sp>
    </p:spTree>
    <p:extLst>
      <p:ext uri="{BB962C8B-B14F-4D97-AF65-F5344CB8AC3E}">
        <p14:creationId xmlns:p14="http://schemas.microsoft.com/office/powerpoint/2010/main" val="180290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EE107C-0EB8-3F45-93F0-11BB0B3BC322}"/>
              </a:ext>
            </a:extLst>
          </p:cNvPr>
          <p:cNvSpPr/>
          <p:nvPr/>
        </p:nvSpPr>
        <p:spPr>
          <a:xfrm>
            <a:off x="420414" y="1434662"/>
            <a:ext cx="11351172" cy="5940088"/>
          </a:xfrm>
          <a:prstGeom prst="rect">
            <a:avLst/>
          </a:prstGeom>
        </p:spPr>
        <p:txBody>
          <a:bodyPr wrap="square">
            <a:spAutoFit/>
          </a:bodyPr>
          <a:lstStyle/>
          <a:p>
            <a:pPr>
              <a:spcAft>
                <a:spcPts val="0"/>
              </a:spcAft>
              <a:tabLst>
                <a:tab pos="457200" algn="l"/>
                <a:tab pos="5918835" algn="r"/>
              </a:tabLst>
            </a:pPr>
            <a:r>
              <a:rPr lang="en-AU" sz="2000" b="1" dirty="0">
                <a:solidFill>
                  <a:srgbClr val="000000"/>
                </a:solidFill>
                <a:latin typeface="Arial" panose="020B0604020202020204" pitchFamily="34" charset="0"/>
                <a:ea typeface="Calibri" panose="020F0502020204030204" pitchFamily="34" charset="0"/>
                <a:cs typeface="Arial" panose="020B0604020202020204" pitchFamily="34" charset="0"/>
              </a:rPr>
              <a:t>EGYPT:</a:t>
            </a:r>
          </a:p>
          <a:p>
            <a:pPr>
              <a:spcAft>
                <a:spcPts val="0"/>
              </a:spcAft>
              <a:tabLst>
                <a:tab pos="457200" algn="l"/>
                <a:tab pos="5918835" algn="r"/>
              </a:tabLst>
            </a:pPr>
            <a:r>
              <a:rPr lang="en-AU" sz="2000" dirty="0">
                <a:solidFill>
                  <a:srgbClr val="000000"/>
                </a:solidFill>
                <a:latin typeface="Arial" panose="020B0604020202020204" pitchFamily="34" charset="0"/>
                <a:ea typeface="Calibri" panose="020F0502020204030204" pitchFamily="34" charset="0"/>
                <a:cs typeface="Arial" panose="020B0604020202020204" pitchFamily="34" charset="0"/>
              </a:rPr>
              <a:t>With reference to source 2a) and 2b) and to the temple of Karnak itself, assess the extent to which the cult temple of Karnak is an important source for the period of study.  </a:t>
            </a:r>
            <a:r>
              <a:rPr lang="en-AU" sz="2000" dirty="0">
                <a:latin typeface="Arial" panose="020B0604020202020204" pitchFamily="34" charset="0"/>
                <a:ea typeface="Calibri" panose="020F0502020204030204" pitchFamily="34" charset="0"/>
                <a:cs typeface="Arial" panose="020B0604020202020204" pitchFamily="34" charset="0"/>
              </a:rPr>
              <a:t>In your answer you should consider t</a:t>
            </a:r>
            <a:r>
              <a:rPr lang="en-AU" sz="2000" dirty="0">
                <a:latin typeface="Arial" panose="020B0604020202020204" pitchFamily="34" charset="0"/>
                <a:ea typeface="Times New Roman" panose="02020603050405020304" pitchFamily="18" charset="0"/>
                <a:cs typeface="Arial" panose="020B0604020202020204" pitchFamily="34" charset="0"/>
              </a:rPr>
              <a:t>he historical and religious information in the cult temple of Karnak, and you should consider the importance of the information in the cult temple of Karnak for an understanding of the period of study.</a:t>
            </a:r>
          </a:p>
          <a:p>
            <a:pPr>
              <a:spcAft>
                <a:spcPts val="0"/>
              </a:spcAft>
              <a:tabLst>
                <a:tab pos="457200" algn="l"/>
                <a:tab pos="5918835" algn="r"/>
              </a:tabLst>
            </a:pPr>
            <a:endParaRPr lang="en-AU" sz="2000" dirty="0">
              <a:latin typeface="Arial" panose="020B0604020202020204" pitchFamily="34" charset="0"/>
              <a:ea typeface="Times New Roman" panose="02020603050405020304" pitchFamily="18" charset="0"/>
              <a:cs typeface="Arial" panose="020B0604020202020204" pitchFamily="34" charset="0"/>
            </a:endParaRPr>
          </a:p>
          <a:p>
            <a:pPr>
              <a:spcAft>
                <a:spcPts val="0"/>
              </a:spcAft>
              <a:tabLst>
                <a:tab pos="457200" algn="l"/>
                <a:tab pos="5918835" algn="r"/>
              </a:tabLst>
            </a:pPr>
            <a:r>
              <a:rPr lang="en-AU" sz="2000" b="1" dirty="0">
                <a:latin typeface="Arial" panose="020B0604020202020204" pitchFamily="34" charset="0"/>
                <a:ea typeface="Times New Roman" panose="02020603050405020304" pitchFamily="18" charset="0"/>
                <a:cs typeface="Arial" panose="020B0604020202020204" pitchFamily="34" charset="0"/>
              </a:rPr>
              <a:t>GREECE: </a:t>
            </a:r>
          </a:p>
          <a:p>
            <a:r>
              <a:rPr lang="en-AU" sz="2000" dirty="0">
                <a:latin typeface="Arial" panose="020B0604020202020204" pitchFamily="34" charset="0"/>
                <a:cs typeface="Arial" panose="020B0604020202020204" pitchFamily="34" charset="0"/>
              </a:rPr>
              <a:t>With reference to the source and to your knowledge of the period, assess the accuracy of Thucydides’ representation of Cleon. In your answer you should consider the historical context of events described, Thucydides’ perspective of Cleon, and other evidence and/or examples of Cleon's actions in the Archidamian War. </a:t>
            </a:r>
          </a:p>
          <a:p>
            <a:pPr lvl="0"/>
            <a:endParaRPr lang="en-AU" sz="2000" dirty="0">
              <a:latin typeface="Arial" panose="020B0604020202020204" pitchFamily="34" charset="0"/>
              <a:cs typeface="Arial" panose="020B0604020202020204" pitchFamily="34" charset="0"/>
            </a:endParaRPr>
          </a:p>
          <a:p>
            <a:pPr lvl="0"/>
            <a:r>
              <a:rPr lang="en-AU" sz="2000" b="1" dirty="0">
                <a:latin typeface="Arial" panose="020B0604020202020204" pitchFamily="34" charset="0"/>
                <a:cs typeface="Arial" panose="020B0604020202020204" pitchFamily="34" charset="0"/>
              </a:rPr>
              <a:t>ROME:</a:t>
            </a:r>
          </a:p>
          <a:p>
            <a:r>
              <a:rPr lang="en-AU" sz="2000" dirty="0">
                <a:latin typeface="Arial" panose="020B0604020202020204" pitchFamily="34" charset="0"/>
                <a:cs typeface="Arial" panose="020B0604020202020204" pitchFamily="34" charset="0"/>
              </a:rPr>
              <a:t>With reference to the source and using your knowledge of your period of study, assess the evidence from the ancient and modern sources that Caesar desired kingship. In your answer you should  outline the historical context and describe and explain Caesar’s constitutional power. </a:t>
            </a:r>
          </a:p>
          <a:p>
            <a:pPr lvl="0"/>
            <a:endParaRPr lang="en-AU" sz="2000" dirty="0">
              <a:latin typeface="Arial" panose="020B0604020202020204" pitchFamily="34" charset="0"/>
              <a:cs typeface="Arial" panose="020B0604020202020204" pitchFamily="34" charset="0"/>
            </a:endParaRPr>
          </a:p>
          <a:p>
            <a:pPr>
              <a:spcAft>
                <a:spcPts val="0"/>
              </a:spcAft>
              <a:tabLst>
                <a:tab pos="457200" algn="l"/>
                <a:tab pos="5918835" algn="r"/>
              </a:tabLst>
            </a:pPr>
            <a:endParaRPr lang="en-AU" sz="2000" dirty="0">
              <a:latin typeface="Arial" panose="020B0604020202020204" pitchFamily="34" charset="0"/>
              <a:ea typeface="Times New Roman" panose="02020603050405020304" pitchFamily="18" charset="0"/>
              <a:cs typeface="Arial" panose="020B0604020202020204" pitchFamily="34" charset="0"/>
            </a:endParaRPr>
          </a:p>
        </p:txBody>
      </p:sp>
      <p:sp>
        <p:nvSpPr>
          <p:cNvPr id="3" name="TextBox 2">
            <a:extLst>
              <a:ext uri="{FF2B5EF4-FFF2-40B4-BE49-F238E27FC236}">
                <a16:creationId xmlns:a16="http://schemas.microsoft.com/office/drawing/2014/main" id="{64A32732-E7C5-4E4B-9750-D792104059A5}"/>
              </a:ext>
            </a:extLst>
          </p:cNvPr>
          <p:cNvSpPr txBox="1"/>
          <p:nvPr/>
        </p:nvSpPr>
        <p:spPr>
          <a:xfrm>
            <a:off x="1736928" y="298027"/>
            <a:ext cx="8718144" cy="523220"/>
          </a:xfrm>
          <a:prstGeom prst="rect">
            <a:avLst/>
          </a:prstGeom>
          <a:solidFill>
            <a:srgbClr val="00B0F0"/>
          </a:solidFill>
        </p:spPr>
        <p:txBody>
          <a:bodyPr wrap="square" rtlCol="0">
            <a:spAutoFit/>
          </a:bodyPr>
          <a:lstStyle/>
          <a:p>
            <a:pPr algn="ctr"/>
            <a:r>
              <a:rPr lang="en-US" sz="2800" b="1" dirty="0">
                <a:solidFill>
                  <a:schemeClr val="bg1"/>
                </a:solidFill>
              </a:rPr>
              <a:t>EXAMPLE SOURCE ANALSYSIS QUESTIONS</a:t>
            </a:r>
          </a:p>
        </p:txBody>
      </p:sp>
      <p:sp>
        <p:nvSpPr>
          <p:cNvPr id="4" name="TextBox 3">
            <a:extLst>
              <a:ext uri="{FF2B5EF4-FFF2-40B4-BE49-F238E27FC236}">
                <a16:creationId xmlns:a16="http://schemas.microsoft.com/office/drawing/2014/main" id="{942A5F42-F3E7-FC43-BB4C-535EA09413F2}"/>
              </a:ext>
            </a:extLst>
          </p:cNvPr>
          <p:cNvSpPr txBox="1"/>
          <p:nvPr/>
        </p:nvSpPr>
        <p:spPr>
          <a:xfrm>
            <a:off x="420414" y="866344"/>
            <a:ext cx="8408199" cy="523220"/>
          </a:xfrm>
          <a:prstGeom prst="rect">
            <a:avLst/>
          </a:prstGeom>
          <a:noFill/>
        </p:spPr>
        <p:txBody>
          <a:bodyPr wrap="none" rtlCol="0">
            <a:spAutoFit/>
          </a:bodyPr>
          <a:lstStyle/>
          <a:p>
            <a:r>
              <a:rPr lang="en-US" sz="2800" dirty="0"/>
              <a:t>This is how the questions might look on the exam paper:</a:t>
            </a:r>
          </a:p>
        </p:txBody>
      </p:sp>
    </p:spTree>
    <p:extLst>
      <p:ext uri="{BB962C8B-B14F-4D97-AF65-F5344CB8AC3E}">
        <p14:creationId xmlns:p14="http://schemas.microsoft.com/office/powerpoint/2010/main" val="1209041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D3F437-864B-A149-8803-E3C6915B5AC0}"/>
              </a:ext>
            </a:extLst>
          </p:cNvPr>
          <p:cNvSpPr txBox="1"/>
          <p:nvPr/>
        </p:nvSpPr>
        <p:spPr>
          <a:xfrm>
            <a:off x="1736928" y="298027"/>
            <a:ext cx="8718144" cy="523220"/>
          </a:xfrm>
          <a:prstGeom prst="rect">
            <a:avLst/>
          </a:prstGeom>
          <a:solidFill>
            <a:srgbClr val="00B0F0"/>
          </a:solidFill>
        </p:spPr>
        <p:txBody>
          <a:bodyPr wrap="square" rtlCol="0">
            <a:spAutoFit/>
          </a:bodyPr>
          <a:lstStyle/>
          <a:p>
            <a:pPr algn="ctr"/>
            <a:r>
              <a:rPr lang="en-US" sz="2800" b="1" dirty="0">
                <a:solidFill>
                  <a:schemeClr val="bg1"/>
                </a:solidFill>
              </a:rPr>
              <a:t>IDENTIFYING WHAT THE QUESTION WANTS YOU TO DO</a:t>
            </a:r>
          </a:p>
        </p:txBody>
      </p:sp>
      <p:sp>
        <p:nvSpPr>
          <p:cNvPr id="3" name="Rectangle 2">
            <a:extLst>
              <a:ext uri="{FF2B5EF4-FFF2-40B4-BE49-F238E27FC236}">
                <a16:creationId xmlns:a16="http://schemas.microsoft.com/office/drawing/2014/main" id="{512584BF-6075-734C-AF61-D0005A673E2F}"/>
              </a:ext>
            </a:extLst>
          </p:cNvPr>
          <p:cNvSpPr/>
          <p:nvPr/>
        </p:nvSpPr>
        <p:spPr>
          <a:xfrm>
            <a:off x="341587" y="2444284"/>
            <a:ext cx="11669181" cy="3600986"/>
          </a:xfrm>
          <a:prstGeom prst="rect">
            <a:avLst/>
          </a:prstGeom>
        </p:spPr>
        <p:txBody>
          <a:bodyPr wrap="square">
            <a:spAutoFit/>
          </a:bodyPr>
          <a:lstStyle/>
          <a:p>
            <a:pPr>
              <a:spcAft>
                <a:spcPts val="0"/>
              </a:spcAft>
              <a:tabLst>
                <a:tab pos="457200" algn="l"/>
                <a:tab pos="5918835" algn="r"/>
              </a:tabLst>
            </a:pPr>
            <a:r>
              <a:rPr lang="en-AU" sz="2000" dirty="0">
                <a:solidFill>
                  <a:srgbClr val="000000"/>
                </a:solidFill>
                <a:latin typeface="Arial" panose="020B0604020202020204" pitchFamily="34" charset="0"/>
                <a:ea typeface="Calibri" panose="020F0502020204030204" pitchFamily="34" charset="0"/>
                <a:cs typeface="Arial" panose="020B0604020202020204" pitchFamily="34" charset="0"/>
              </a:rPr>
              <a:t>With reference to source 2a) and 2b) and to the temple of Karnak itself, assess the extent to which the cult temple of Karnak is an important source for the period of study.  </a:t>
            </a:r>
          </a:p>
          <a:p>
            <a:pPr>
              <a:spcAft>
                <a:spcPts val="0"/>
              </a:spcAft>
              <a:tabLst>
                <a:tab pos="457200" algn="l"/>
                <a:tab pos="5918835" algn="r"/>
              </a:tabLst>
            </a:pPr>
            <a:endParaRPr lang="en-AU" sz="20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spcAft>
                <a:spcPts val="0"/>
              </a:spcAft>
              <a:tabLst>
                <a:tab pos="457200" algn="l"/>
                <a:tab pos="5918835" algn="r"/>
              </a:tabLst>
            </a:pPr>
            <a:endParaRPr lang="en-AU" sz="20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spcAft>
                <a:spcPts val="0"/>
              </a:spcAft>
              <a:tabLst>
                <a:tab pos="457200" algn="l"/>
                <a:tab pos="5918835" algn="r"/>
              </a:tabLst>
            </a:pPr>
            <a:endParaRPr lang="en-AU" sz="20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spcAft>
                <a:spcPts val="0"/>
              </a:spcAft>
              <a:tabLst>
                <a:tab pos="457200" algn="l"/>
                <a:tab pos="5918835" algn="r"/>
              </a:tabLst>
            </a:pPr>
            <a:r>
              <a:rPr lang="en-AU" sz="2000" dirty="0">
                <a:latin typeface="Arial" panose="020B0604020202020204" pitchFamily="34" charset="0"/>
                <a:ea typeface="Calibri" panose="020F0502020204030204" pitchFamily="34" charset="0"/>
                <a:cs typeface="Arial" panose="020B0604020202020204" pitchFamily="34" charset="0"/>
              </a:rPr>
              <a:t>In your answer you should consider t</a:t>
            </a:r>
            <a:r>
              <a:rPr lang="en-AU" sz="2000" dirty="0">
                <a:latin typeface="Arial" panose="020B0604020202020204" pitchFamily="34" charset="0"/>
                <a:ea typeface="Times New Roman" panose="02020603050405020304" pitchFamily="18" charset="0"/>
                <a:cs typeface="Arial" panose="020B0604020202020204" pitchFamily="34" charset="0"/>
              </a:rPr>
              <a:t>he historical and religious information in the cult temple of Karnak, and you should consider the importance of the information in the cult temple of Karnak for an understanding of the period of study</a:t>
            </a:r>
          </a:p>
          <a:p>
            <a:pPr>
              <a:spcAft>
                <a:spcPts val="0"/>
              </a:spcAft>
              <a:tabLst>
                <a:tab pos="457200" algn="l"/>
                <a:tab pos="5918835" algn="r"/>
              </a:tabLst>
            </a:pPr>
            <a:endParaRPr lang="en-AU" sz="2000" dirty="0">
              <a:latin typeface="Arial" panose="020B0604020202020204" pitchFamily="34" charset="0"/>
              <a:ea typeface="Times New Roman" panose="02020603050405020304" pitchFamily="18" charset="0"/>
              <a:cs typeface="Arial" panose="020B0604020202020204" pitchFamily="34" charset="0"/>
            </a:endParaRPr>
          </a:p>
          <a:p>
            <a:pPr>
              <a:spcAft>
                <a:spcPts val="0"/>
              </a:spcAft>
              <a:tabLst>
                <a:tab pos="457200" algn="l"/>
                <a:tab pos="5918835" algn="r"/>
              </a:tabLst>
            </a:pPr>
            <a:r>
              <a:rPr lang="en-AU" sz="2400" dirty="0">
                <a:latin typeface="Arial" panose="020B0604020202020204" pitchFamily="34" charset="0"/>
                <a:ea typeface="Times New Roman" panose="02020603050405020304" pitchFamily="18" charset="0"/>
                <a:cs typeface="Arial" panose="020B0604020202020204" pitchFamily="34" charset="0"/>
              </a:rPr>
              <a:t>NOTE: This “scaffolding” is something which the examiners want you to consider so that you answer the key part of the question as well as you possibly can.</a:t>
            </a:r>
          </a:p>
        </p:txBody>
      </p:sp>
      <p:sp>
        <p:nvSpPr>
          <p:cNvPr id="5" name="TextBox 4">
            <a:extLst>
              <a:ext uri="{FF2B5EF4-FFF2-40B4-BE49-F238E27FC236}">
                <a16:creationId xmlns:a16="http://schemas.microsoft.com/office/drawing/2014/main" id="{E8FF1C96-9FF7-0D40-B774-9CBF56F272D8}"/>
              </a:ext>
            </a:extLst>
          </p:cNvPr>
          <p:cNvSpPr txBox="1"/>
          <p:nvPr/>
        </p:nvSpPr>
        <p:spPr>
          <a:xfrm>
            <a:off x="362607" y="1032601"/>
            <a:ext cx="7712817" cy="1261884"/>
          </a:xfrm>
          <a:prstGeom prst="rect">
            <a:avLst/>
          </a:prstGeom>
          <a:noFill/>
        </p:spPr>
        <p:txBody>
          <a:bodyPr wrap="none" rtlCol="0">
            <a:spAutoFit/>
          </a:bodyPr>
          <a:lstStyle/>
          <a:p>
            <a:r>
              <a:rPr lang="en-US" sz="2800" b="1" dirty="0"/>
              <a:t>HERE ARE THE SAME QUESTIONS AGAIN </a:t>
            </a:r>
          </a:p>
          <a:p>
            <a:r>
              <a:rPr lang="en-US" sz="2400" dirty="0"/>
              <a:t>This time each has been broken down into 2 parts </a:t>
            </a:r>
            <a:r>
              <a:rPr lang="en-AU" sz="2400" b="1" dirty="0">
                <a:solidFill>
                  <a:srgbClr val="000000"/>
                </a:solidFill>
                <a:latin typeface="Arial" panose="020B0604020202020204" pitchFamily="34" charset="0"/>
                <a:ea typeface="Calibri" panose="020F0502020204030204" pitchFamily="34" charset="0"/>
                <a:cs typeface="Arial" panose="020B0604020202020204" pitchFamily="34" charset="0"/>
              </a:rPr>
              <a:t>(EGYPT</a:t>
            </a:r>
            <a:r>
              <a:rPr lang="en-AU" sz="2400" b="1" dirty="0">
                <a:solidFill>
                  <a:srgbClr val="000000"/>
                </a:solidFill>
                <a:latin typeface="Arial" panose="020B0604020202020204" pitchFamily="34" charset="0"/>
                <a:ea typeface="Calibri" panose="020F0502020204030204" pitchFamily="34" charset="0"/>
                <a:cs typeface="Arial" panose="020B0604020202020204" pitchFamily="34" charset="0"/>
                <a:sym typeface="Wingdings" pitchFamily="2" charset="2"/>
              </a:rPr>
              <a:t>)</a:t>
            </a:r>
            <a:endParaRPr lang="en-AU" sz="240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endParaRPr lang="en-US" sz="2400" dirty="0"/>
          </a:p>
        </p:txBody>
      </p:sp>
      <p:sp>
        <p:nvSpPr>
          <p:cNvPr id="6" name="TextBox 5">
            <a:extLst>
              <a:ext uri="{FF2B5EF4-FFF2-40B4-BE49-F238E27FC236}">
                <a16:creationId xmlns:a16="http://schemas.microsoft.com/office/drawing/2014/main" id="{97AEC67A-CB1B-474E-AE08-AF458FE1E881}"/>
              </a:ext>
            </a:extLst>
          </p:cNvPr>
          <p:cNvSpPr txBox="1"/>
          <p:nvPr/>
        </p:nvSpPr>
        <p:spPr>
          <a:xfrm>
            <a:off x="350012" y="1982619"/>
            <a:ext cx="5587684" cy="461665"/>
          </a:xfrm>
          <a:prstGeom prst="rect">
            <a:avLst/>
          </a:prstGeom>
          <a:solidFill>
            <a:schemeClr val="bg2">
              <a:lumMod val="25000"/>
            </a:schemeClr>
          </a:solidFill>
        </p:spPr>
        <p:txBody>
          <a:bodyPr wrap="square" rtlCol="0">
            <a:spAutoFit/>
          </a:bodyPr>
          <a:lstStyle/>
          <a:p>
            <a:r>
              <a:rPr lang="en-US" sz="2400" b="1" dirty="0">
                <a:solidFill>
                  <a:schemeClr val="bg1"/>
                </a:solidFill>
              </a:rPr>
              <a:t>Part 1: THE KEY PART OF THE QUESTION </a:t>
            </a:r>
          </a:p>
        </p:txBody>
      </p:sp>
      <p:sp>
        <p:nvSpPr>
          <p:cNvPr id="7" name="TextBox 6">
            <a:extLst>
              <a:ext uri="{FF2B5EF4-FFF2-40B4-BE49-F238E27FC236}">
                <a16:creationId xmlns:a16="http://schemas.microsoft.com/office/drawing/2014/main" id="{BC208101-7FE0-DB43-87EE-A06AF9107527}"/>
              </a:ext>
            </a:extLst>
          </p:cNvPr>
          <p:cNvSpPr txBox="1"/>
          <p:nvPr/>
        </p:nvSpPr>
        <p:spPr>
          <a:xfrm>
            <a:off x="362608" y="3436115"/>
            <a:ext cx="4276401" cy="461665"/>
          </a:xfrm>
          <a:prstGeom prst="rect">
            <a:avLst/>
          </a:prstGeom>
          <a:solidFill>
            <a:schemeClr val="bg2">
              <a:lumMod val="25000"/>
            </a:schemeClr>
          </a:solidFill>
        </p:spPr>
        <p:txBody>
          <a:bodyPr wrap="square" rtlCol="0">
            <a:spAutoFit/>
          </a:bodyPr>
          <a:lstStyle/>
          <a:p>
            <a:r>
              <a:rPr lang="en-US" sz="2400" b="1" dirty="0">
                <a:solidFill>
                  <a:schemeClr val="bg1"/>
                </a:solidFill>
              </a:rPr>
              <a:t>And Part 2: THE SCAFFOLDING. </a:t>
            </a:r>
          </a:p>
        </p:txBody>
      </p:sp>
    </p:spTree>
    <p:extLst>
      <p:ext uri="{BB962C8B-B14F-4D97-AF65-F5344CB8AC3E}">
        <p14:creationId xmlns:p14="http://schemas.microsoft.com/office/powerpoint/2010/main" val="373493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D3F437-864B-A149-8803-E3C6915B5AC0}"/>
              </a:ext>
            </a:extLst>
          </p:cNvPr>
          <p:cNvSpPr txBox="1"/>
          <p:nvPr/>
        </p:nvSpPr>
        <p:spPr>
          <a:xfrm>
            <a:off x="1736928" y="298027"/>
            <a:ext cx="8718144" cy="523220"/>
          </a:xfrm>
          <a:prstGeom prst="rect">
            <a:avLst/>
          </a:prstGeom>
          <a:solidFill>
            <a:srgbClr val="00B0F0"/>
          </a:solidFill>
        </p:spPr>
        <p:txBody>
          <a:bodyPr wrap="square" rtlCol="0">
            <a:spAutoFit/>
          </a:bodyPr>
          <a:lstStyle/>
          <a:p>
            <a:pPr algn="ctr"/>
            <a:r>
              <a:rPr lang="en-US" sz="2800" b="1" dirty="0">
                <a:solidFill>
                  <a:schemeClr val="bg1"/>
                </a:solidFill>
              </a:rPr>
              <a:t>IDENTIFYING WHAT THE QUESTION WANTS YOU TO DO</a:t>
            </a:r>
          </a:p>
        </p:txBody>
      </p:sp>
      <p:sp>
        <p:nvSpPr>
          <p:cNvPr id="3" name="Rectangle 2">
            <a:extLst>
              <a:ext uri="{FF2B5EF4-FFF2-40B4-BE49-F238E27FC236}">
                <a16:creationId xmlns:a16="http://schemas.microsoft.com/office/drawing/2014/main" id="{512584BF-6075-734C-AF61-D0005A673E2F}"/>
              </a:ext>
            </a:extLst>
          </p:cNvPr>
          <p:cNvSpPr/>
          <p:nvPr/>
        </p:nvSpPr>
        <p:spPr>
          <a:xfrm>
            <a:off x="168166" y="2199508"/>
            <a:ext cx="11855668" cy="3816429"/>
          </a:xfrm>
          <a:prstGeom prst="rect">
            <a:avLst/>
          </a:prstGeom>
        </p:spPr>
        <p:txBody>
          <a:bodyPr wrap="square">
            <a:spAutoFit/>
          </a:bodyPr>
          <a:lstStyle/>
          <a:p>
            <a:endParaRPr lang="en-AU" sz="2000" dirty="0">
              <a:latin typeface="Arial" panose="020B0604020202020204" pitchFamily="34" charset="0"/>
              <a:cs typeface="Arial" panose="020B0604020202020204" pitchFamily="34" charset="0"/>
            </a:endParaRPr>
          </a:p>
          <a:p>
            <a:r>
              <a:rPr lang="en-AU" sz="2200" dirty="0"/>
              <a:t>With reference to the source and to your knowledge of the period, assess the accuracy of Thucydides’ representation of Cleon. </a:t>
            </a:r>
          </a:p>
          <a:p>
            <a:endParaRPr lang="en-AU" sz="2200" dirty="0"/>
          </a:p>
          <a:p>
            <a:endParaRPr lang="en-AU" sz="2200" dirty="0"/>
          </a:p>
          <a:p>
            <a:r>
              <a:rPr lang="en-AU" sz="2200" dirty="0"/>
              <a:t> </a:t>
            </a:r>
          </a:p>
          <a:p>
            <a:r>
              <a:rPr lang="en-AU" sz="2200" dirty="0"/>
              <a:t>In your answer you should consider the historical context of events described, Thucydides’ perspective of Cleon and other evidence and/or examples of Cleon's actions in the Archidamian War. </a:t>
            </a:r>
          </a:p>
          <a:p>
            <a:endParaRPr lang="en-AU" sz="2000" dirty="0">
              <a:latin typeface="Arial" panose="020B0604020202020204" pitchFamily="34" charset="0"/>
              <a:cs typeface="Arial" panose="020B0604020202020204" pitchFamily="34" charset="0"/>
            </a:endParaRPr>
          </a:p>
          <a:p>
            <a:pPr>
              <a:spcAft>
                <a:spcPts val="0"/>
              </a:spcAft>
              <a:tabLst>
                <a:tab pos="457200" algn="l"/>
                <a:tab pos="5918835" algn="r"/>
              </a:tabLst>
            </a:pPr>
            <a:r>
              <a:rPr lang="en-AU" sz="2400" dirty="0">
                <a:latin typeface="Arial" panose="020B0604020202020204" pitchFamily="34" charset="0"/>
                <a:ea typeface="Times New Roman" panose="02020603050405020304" pitchFamily="18" charset="0"/>
                <a:cs typeface="Arial" panose="020B0604020202020204" pitchFamily="34" charset="0"/>
              </a:rPr>
              <a:t>NOTE: This “scaffolding” is something which the examiners want you to consider so that you answer the key part of the question as well as you possibly can.</a:t>
            </a:r>
          </a:p>
        </p:txBody>
      </p:sp>
      <p:sp>
        <p:nvSpPr>
          <p:cNvPr id="5" name="TextBox 4">
            <a:extLst>
              <a:ext uri="{FF2B5EF4-FFF2-40B4-BE49-F238E27FC236}">
                <a16:creationId xmlns:a16="http://schemas.microsoft.com/office/drawing/2014/main" id="{E8FF1C96-9FF7-0D40-B774-9CBF56F272D8}"/>
              </a:ext>
            </a:extLst>
          </p:cNvPr>
          <p:cNvSpPr txBox="1"/>
          <p:nvPr/>
        </p:nvSpPr>
        <p:spPr>
          <a:xfrm>
            <a:off x="362607" y="1032601"/>
            <a:ext cx="7970900" cy="1692771"/>
          </a:xfrm>
          <a:prstGeom prst="rect">
            <a:avLst/>
          </a:prstGeom>
          <a:noFill/>
        </p:spPr>
        <p:txBody>
          <a:bodyPr wrap="none" rtlCol="0">
            <a:spAutoFit/>
          </a:bodyPr>
          <a:lstStyle/>
          <a:p>
            <a:r>
              <a:rPr lang="en-US" sz="2800" b="1" dirty="0"/>
              <a:t>HERE ARE THE SAME QUESTIONS AGAIN </a:t>
            </a:r>
          </a:p>
          <a:p>
            <a:r>
              <a:rPr lang="en-US" sz="2400" dirty="0"/>
              <a:t>This time each has been broken down into 2 parts </a:t>
            </a:r>
            <a:r>
              <a:rPr lang="en-AU" sz="2400" b="1" dirty="0">
                <a:solidFill>
                  <a:srgbClr val="000000"/>
                </a:solidFill>
                <a:latin typeface="Arial" panose="020B0604020202020204" pitchFamily="34" charset="0"/>
                <a:ea typeface="Calibri" panose="020F0502020204030204" pitchFamily="34" charset="0"/>
                <a:cs typeface="Arial" panose="020B0604020202020204" pitchFamily="34" charset="0"/>
              </a:rPr>
              <a:t>(GREECE</a:t>
            </a:r>
            <a:r>
              <a:rPr lang="en-AU" sz="2400" b="1" dirty="0">
                <a:solidFill>
                  <a:srgbClr val="000000"/>
                </a:solidFill>
                <a:latin typeface="Arial" panose="020B0604020202020204" pitchFamily="34" charset="0"/>
                <a:ea typeface="Calibri" panose="020F0502020204030204" pitchFamily="34" charset="0"/>
                <a:cs typeface="Arial" panose="020B0604020202020204" pitchFamily="34" charset="0"/>
                <a:sym typeface="Wingdings" pitchFamily="2" charset="2"/>
              </a:rPr>
              <a:t>)</a:t>
            </a:r>
          </a:p>
          <a:p>
            <a:endParaRPr lang="en-AU" sz="240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endParaRPr lang="en-US" sz="2400" dirty="0"/>
          </a:p>
        </p:txBody>
      </p:sp>
      <p:sp>
        <p:nvSpPr>
          <p:cNvPr id="6" name="TextBox 5">
            <a:extLst>
              <a:ext uri="{FF2B5EF4-FFF2-40B4-BE49-F238E27FC236}">
                <a16:creationId xmlns:a16="http://schemas.microsoft.com/office/drawing/2014/main" id="{97AEC67A-CB1B-474E-AE08-AF458FE1E881}"/>
              </a:ext>
            </a:extLst>
          </p:cNvPr>
          <p:cNvSpPr txBox="1"/>
          <p:nvPr/>
        </p:nvSpPr>
        <p:spPr>
          <a:xfrm>
            <a:off x="259576" y="2097803"/>
            <a:ext cx="5549899" cy="461665"/>
          </a:xfrm>
          <a:prstGeom prst="rect">
            <a:avLst/>
          </a:prstGeom>
          <a:solidFill>
            <a:schemeClr val="bg2">
              <a:lumMod val="25000"/>
            </a:schemeClr>
          </a:solidFill>
        </p:spPr>
        <p:txBody>
          <a:bodyPr wrap="square" rtlCol="0">
            <a:spAutoFit/>
          </a:bodyPr>
          <a:lstStyle/>
          <a:p>
            <a:r>
              <a:rPr lang="en-US" sz="2400" b="1" dirty="0">
                <a:solidFill>
                  <a:schemeClr val="bg1"/>
                </a:solidFill>
              </a:rPr>
              <a:t>Part 1: THE KEY PART OF THE QUESTION </a:t>
            </a:r>
          </a:p>
        </p:txBody>
      </p:sp>
      <p:sp>
        <p:nvSpPr>
          <p:cNvPr id="7" name="TextBox 6">
            <a:extLst>
              <a:ext uri="{FF2B5EF4-FFF2-40B4-BE49-F238E27FC236}">
                <a16:creationId xmlns:a16="http://schemas.microsoft.com/office/drawing/2014/main" id="{BC208101-7FE0-DB43-87EE-A06AF9107527}"/>
              </a:ext>
            </a:extLst>
          </p:cNvPr>
          <p:cNvSpPr txBox="1"/>
          <p:nvPr/>
        </p:nvSpPr>
        <p:spPr>
          <a:xfrm>
            <a:off x="262232" y="3649706"/>
            <a:ext cx="4350320" cy="461665"/>
          </a:xfrm>
          <a:prstGeom prst="rect">
            <a:avLst/>
          </a:prstGeom>
          <a:solidFill>
            <a:schemeClr val="bg2">
              <a:lumMod val="25000"/>
            </a:schemeClr>
          </a:solidFill>
        </p:spPr>
        <p:txBody>
          <a:bodyPr wrap="square" rtlCol="0">
            <a:spAutoFit/>
          </a:bodyPr>
          <a:lstStyle/>
          <a:p>
            <a:r>
              <a:rPr lang="en-US" sz="2400" b="1" dirty="0">
                <a:solidFill>
                  <a:schemeClr val="bg1"/>
                </a:solidFill>
              </a:rPr>
              <a:t>And Part 2: THE SCAFFOLDING</a:t>
            </a:r>
          </a:p>
        </p:txBody>
      </p:sp>
    </p:spTree>
    <p:extLst>
      <p:ext uri="{BB962C8B-B14F-4D97-AF65-F5344CB8AC3E}">
        <p14:creationId xmlns:p14="http://schemas.microsoft.com/office/powerpoint/2010/main" val="3503029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D3F437-864B-A149-8803-E3C6915B5AC0}"/>
              </a:ext>
            </a:extLst>
          </p:cNvPr>
          <p:cNvSpPr txBox="1"/>
          <p:nvPr/>
        </p:nvSpPr>
        <p:spPr>
          <a:xfrm>
            <a:off x="1736928" y="298027"/>
            <a:ext cx="8718144" cy="523220"/>
          </a:xfrm>
          <a:prstGeom prst="rect">
            <a:avLst/>
          </a:prstGeom>
          <a:solidFill>
            <a:srgbClr val="00B0F0"/>
          </a:solidFill>
        </p:spPr>
        <p:txBody>
          <a:bodyPr wrap="square" rtlCol="0">
            <a:spAutoFit/>
          </a:bodyPr>
          <a:lstStyle/>
          <a:p>
            <a:pPr algn="ctr"/>
            <a:r>
              <a:rPr lang="en-US" sz="2800" b="1" dirty="0">
                <a:solidFill>
                  <a:schemeClr val="bg1"/>
                </a:solidFill>
              </a:rPr>
              <a:t>IDENTIFYING WHAT THE QUESTION WANTS YOU TO DO</a:t>
            </a:r>
          </a:p>
        </p:txBody>
      </p:sp>
      <p:sp>
        <p:nvSpPr>
          <p:cNvPr id="3" name="Rectangle 2">
            <a:extLst>
              <a:ext uri="{FF2B5EF4-FFF2-40B4-BE49-F238E27FC236}">
                <a16:creationId xmlns:a16="http://schemas.microsoft.com/office/drawing/2014/main" id="{512584BF-6075-734C-AF61-D0005A673E2F}"/>
              </a:ext>
            </a:extLst>
          </p:cNvPr>
          <p:cNvSpPr/>
          <p:nvPr/>
        </p:nvSpPr>
        <p:spPr>
          <a:xfrm>
            <a:off x="168166" y="2435625"/>
            <a:ext cx="11855668" cy="3600986"/>
          </a:xfrm>
          <a:prstGeom prst="rect">
            <a:avLst/>
          </a:prstGeom>
        </p:spPr>
        <p:txBody>
          <a:bodyPr wrap="square">
            <a:spAutoFit/>
          </a:bodyPr>
          <a:lstStyle/>
          <a:p>
            <a:endParaRPr lang="en-AU" sz="2000" dirty="0">
              <a:latin typeface="Arial" panose="020B0604020202020204" pitchFamily="34" charset="0"/>
              <a:cs typeface="Arial" panose="020B0604020202020204" pitchFamily="34" charset="0"/>
            </a:endParaRPr>
          </a:p>
          <a:p>
            <a:r>
              <a:rPr lang="en-AU" sz="2000" dirty="0">
                <a:latin typeface="Arial" panose="020B0604020202020204" pitchFamily="34" charset="0"/>
                <a:cs typeface="Arial" panose="020B0604020202020204" pitchFamily="34" charset="0"/>
              </a:rPr>
              <a:t>With reference to the source and using your knowledge of your period of study, assess the evidence from the ancient and modern sources that Caesar desired kingship. </a:t>
            </a:r>
          </a:p>
          <a:p>
            <a:endParaRPr lang="en-AU" sz="2000" dirty="0">
              <a:latin typeface="Arial" panose="020B0604020202020204" pitchFamily="34" charset="0"/>
              <a:cs typeface="Arial" panose="020B0604020202020204" pitchFamily="34" charset="0"/>
            </a:endParaRPr>
          </a:p>
          <a:p>
            <a:endParaRPr lang="en-AU" sz="2000" dirty="0">
              <a:latin typeface="Arial" panose="020B0604020202020204" pitchFamily="34" charset="0"/>
              <a:cs typeface="Arial" panose="020B0604020202020204" pitchFamily="34" charset="0"/>
            </a:endParaRPr>
          </a:p>
          <a:p>
            <a:endParaRPr lang="en-AU" sz="2000" dirty="0">
              <a:latin typeface="Arial" panose="020B0604020202020204" pitchFamily="34" charset="0"/>
              <a:cs typeface="Arial" panose="020B0604020202020204" pitchFamily="34" charset="0"/>
            </a:endParaRPr>
          </a:p>
          <a:p>
            <a:r>
              <a:rPr lang="en-AU" sz="2000" dirty="0">
                <a:latin typeface="Arial" panose="020B0604020202020204" pitchFamily="34" charset="0"/>
                <a:cs typeface="Arial" panose="020B0604020202020204" pitchFamily="34" charset="0"/>
              </a:rPr>
              <a:t>In your answer you should  outline the historical context and describe and explain Caesar’s constitutional power. </a:t>
            </a:r>
          </a:p>
          <a:p>
            <a:pPr>
              <a:spcAft>
                <a:spcPts val="0"/>
              </a:spcAft>
              <a:tabLst>
                <a:tab pos="457200" algn="l"/>
                <a:tab pos="5918835" algn="r"/>
              </a:tabLst>
            </a:pPr>
            <a:endParaRPr lang="en-AU" sz="2000" dirty="0">
              <a:latin typeface="Arial" panose="020B0604020202020204" pitchFamily="34" charset="0"/>
              <a:ea typeface="Times New Roman" panose="02020603050405020304" pitchFamily="18" charset="0"/>
              <a:cs typeface="Arial" panose="020B0604020202020204" pitchFamily="34" charset="0"/>
            </a:endParaRPr>
          </a:p>
          <a:p>
            <a:pPr>
              <a:spcAft>
                <a:spcPts val="0"/>
              </a:spcAft>
              <a:tabLst>
                <a:tab pos="457200" algn="l"/>
                <a:tab pos="5918835" algn="r"/>
              </a:tabLst>
            </a:pPr>
            <a:r>
              <a:rPr lang="en-AU" sz="2400" dirty="0">
                <a:latin typeface="Arial" panose="020B0604020202020204" pitchFamily="34" charset="0"/>
                <a:ea typeface="Times New Roman" panose="02020603050405020304" pitchFamily="18" charset="0"/>
                <a:cs typeface="Arial" panose="020B0604020202020204" pitchFamily="34" charset="0"/>
              </a:rPr>
              <a:t>NOTE: This “scaffolding” is something which the examiners want you to consider so that you answer the key part of the question as well as you possibly can.</a:t>
            </a:r>
          </a:p>
        </p:txBody>
      </p:sp>
      <p:sp>
        <p:nvSpPr>
          <p:cNvPr id="5" name="TextBox 4">
            <a:extLst>
              <a:ext uri="{FF2B5EF4-FFF2-40B4-BE49-F238E27FC236}">
                <a16:creationId xmlns:a16="http://schemas.microsoft.com/office/drawing/2014/main" id="{E8FF1C96-9FF7-0D40-B774-9CBF56F272D8}"/>
              </a:ext>
            </a:extLst>
          </p:cNvPr>
          <p:cNvSpPr txBox="1"/>
          <p:nvPr/>
        </p:nvSpPr>
        <p:spPr>
          <a:xfrm>
            <a:off x="362607" y="1032601"/>
            <a:ext cx="7594195" cy="1261884"/>
          </a:xfrm>
          <a:prstGeom prst="rect">
            <a:avLst/>
          </a:prstGeom>
          <a:noFill/>
        </p:spPr>
        <p:txBody>
          <a:bodyPr wrap="none" rtlCol="0">
            <a:spAutoFit/>
          </a:bodyPr>
          <a:lstStyle/>
          <a:p>
            <a:r>
              <a:rPr lang="en-US" sz="2800" b="1" dirty="0"/>
              <a:t>HERE ARE THE SAME QUESTIONS AGAIN </a:t>
            </a:r>
          </a:p>
          <a:p>
            <a:r>
              <a:rPr lang="en-US" sz="2400" dirty="0"/>
              <a:t>This time each has been broken down into 2 parts </a:t>
            </a:r>
            <a:r>
              <a:rPr lang="en-AU" sz="2400" b="1" dirty="0">
                <a:solidFill>
                  <a:srgbClr val="000000"/>
                </a:solidFill>
                <a:latin typeface="Arial" panose="020B0604020202020204" pitchFamily="34" charset="0"/>
                <a:ea typeface="Calibri" panose="020F0502020204030204" pitchFamily="34" charset="0"/>
                <a:cs typeface="Arial" panose="020B0604020202020204" pitchFamily="34" charset="0"/>
              </a:rPr>
              <a:t>(ROME)</a:t>
            </a:r>
          </a:p>
          <a:p>
            <a:endParaRPr lang="en-US" sz="2400" dirty="0"/>
          </a:p>
        </p:txBody>
      </p:sp>
      <p:sp>
        <p:nvSpPr>
          <p:cNvPr id="6" name="TextBox 5">
            <a:extLst>
              <a:ext uri="{FF2B5EF4-FFF2-40B4-BE49-F238E27FC236}">
                <a16:creationId xmlns:a16="http://schemas.microsoft.com/office/drawing/2014/main" id="{97AEC67A-CB1B-474E-AE08-AF458FE1E881}"/>
              </a:ext>
            </a:extLst>
          </p:cNvPr>
          <p:cNvSpPr txBox="1"/>
          <p:nvPr/>
        </p:nvSpPr>
        <p:spPr>
          <a:xfrm>
            <a:off x="259576" y="2281303"/>
            <a:ext cx="5663255" cy="461665"/>
          </a:xfrm>
          <a:prstGeom prst="rect">
            <a:avLst/>
          </a:prstGeom>
          <a:solidFill>
            <a:schemeClr val="bg2">
              <a:lumMod val="25000"/>
            </a:schemeClr>
          </a:solidFill>
        </p:spPr>
        <p:txBody>
          <a:bodyPr wrap="square" rtlCol="0">
            <a:spAutoFit/>
          </a:bodyPr>
          <a:lstStyle/>
          <a:p>
            <a:r>
              <a:rPr lang="en-US" sz="2400" b="1" dirty="0">
                <a:solidFill>
                  <a:schemeClr val="bg1"/>
                </a:solidFill>
              </a:rPr>
              <a:t>Part 1: THE KEY PART OF THE QUESTION </a:t>
            </a:r>
          </a:p>
        </p:txBody>
      </p:sp>
      <p:sp>
        <p:nvSpPr>
          <p:cNvPr id="7" name="TextBox 6">
            <a:extLst>
              <a:ext uri="{FF2B5EF4-FFF2-40B4-BE49-F238E27FC236}">
                <a16:creationId xmlns:a16="http://schemas.microsoft.com/office/drawing/2014/main" id="{BC208101-7FE0-DB43-87EE-A06AF9107527}"/>
              </a:ext>
            </a:extLst>
          </p:cNvPr>
          <p:cNvSpPr txBox="1"/>
          <p:nvPr/>
        </p:nvSpPr>
        <p:spPr>
          <a:xfrm>
            <a:off x="259576" y="3713053"/>
            <a:ext cx="4339394" cy="461665"/>
          </a:xfrm>
          <a:prstGeom prst="rect">
            <a:avLst/>
          </a:prstGeom>
          <a:solidFill>
            <a:schemeClr val="bg2">
              <a:lumMod val="25000"/>
            </a:schemeClr>
          </a:solidFill>
        </p:spPr>
        <p:txBody>
          <a:bodyPr wrap="square" rtlCol="0">
            <a:spAutoFit/>
          </a:bodyPr>
          <a:lstStyle/>
          <a:p>
            <a:r>
              <a:rPr lang="en-US" sz="2400" b="1" dirty="0">
                <a:solidFill>
                  <a:schemeClr val="bg1"/>
                </a:solidFill>
              </a:rPr>
              <a:t>And Part 2: THE SCAFFOLDING</a:t>
            </a:r>
          </a:p>
        </p:txBody>
      </p:sp>
    </p:spTree>
    <p:extLst>
      <p:ext uri="{BB962C8B-B14F-4D97-AF65-F5344CB8AC3E}">
        <p14:creationId xmlns:p14="http://schemas.microsoft.com/office/powerpoint/2010/main" val="1480297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107452-3906-F04D-9EC2-02A4E73E93BC}"/>
              </a:ext>
            </a:extLst>
          </p:cNvPr>
          <p:cNvSpPr txBox="1"/>
          <p:nvPr/>
        </p:nvSpPr>
        <p:spPr>
          <a:xfrm>
            <a:off x="464161" y="1330556"/>
            <a:ext cx="11299370" cy="5016758"/>
          </a:xfrm>
          <a:prstGeom prst="rect">
            <a:avLst/>
          </a:prstGeom>
          <a:solidFill>
            <a:srgbClr val="00B0F0"/>
          </a:solidFill>
        </p:spPr>
        <p:txBody>
          <a:bodyPr wrap="square" rtlCol="0">
            <a:spAutoFit/>
          </a:bodyPr>
          <a:lstStyle/>
          <a:p>
            <a:pPr algn="ctr"/>
            <a:r>
              <a:rPr lang="en-US" sz="3200" b="1" dirty="0">
                <a:solidFill>
                  <a:schemeClr val="bg1"/>
                </a:solidFill>
              </a:rPr>
              <a:t>1. Expand your vocabulary (buy/use an online Thesaurus)</a:t>
            </a:r>
          </a:p>
          <a:p>
            <a:endParaRPr lang="en-US" sz="3200" b="1" dirty="0">
              <a:solidFill>
                <a:schemeClr val="bg1"/>
              </a:solidFill>
            </a:endParaRPr>
          </a:p>
          <a:p>
            <a:pPr algn="ctr"/>
            <a:r>
              <a:rPr lang="en-US" sz="3200" b="1" dirty="0">
                <a:solidFill>
                  <a:schemeClr val="bg1"/>
                </a:solidFill>
              </a:rPr>
              <a:t>2. Don’t do the exam in order, you can start with ANY section or either of the two essays.</a:t>
            </a:r>
          </a:p>
          <a:p>
            <a:pPr algn="ctr"/>
            <a:endParaRPr lang="en-US" sz="3200" b="1" dirty="0">
              <a:solidFill>
                <a:schemeClr val="bg1"/>
              </a:solidFill>
            </a:endParaRPr>
          </a:p>
          <a:p>
            <a:pPr algn="ctr"/>
            <a:r>
              <a:rPr lang="en-US" sz="3200" b="1" dirty="0">
                <a:solidFill>
                  <a:schemeClr val="bg1"/>
                </a:solidFill>
              </a:rPr>
              <a:t>3. During reading time, think carefully about the questions and work out which ones will need to be planned thoroughly, and may therefore take longer. Allocate enough time to each question. WRITE THE TIME YOU WILL NEED TO ALLOCATE TO EACH QUESTION DOWN ON YOUR PAPER </a:t>
            </a:r>
          </a:p>
        </p:txBody>
      </p:sp>
      <p:sp>
        <p:nvSpPr>
          <p:cNvPr id="3" name="TextBox 2">
            <a:extLst>
              <a:ext uri="{FF2B5EF4-FFF2-40B4-BE49-F238E27FC236}">
                <a16:creationId xmlns:a16="http://schemas.microsoft.com/office/drawing/2014/main" id="{50363950-E411-1248-B56C-009225B9A18B}"/>
              </a:ext>
            </a:extLst>
          </p:cNvPr>
          <p:cNvSpPr txBox="1"/>
          <p:nvPr/>
        </p:nvSpPr>
        <p:spPr>
          <a:xfrm>
            <a:off x="2333023" y="293914"/>
            <a:ext cx="7561645" cy="707886"/>
          </a:xfrm>
          <a:prstGeom prst="rect">
            <a:avLst/>
          </a:prstGeom>
          <a:noFill/>
        </p:spPr>
        <p:txBody>
          <a:bodyPr wrap="square" rtlCol="0">
            <a:spAutoFit/>
          </a:bodyPr>
          <a:lstStyle/>
          <a:p>
            <a:pPr algn="ctr"/>
            <a:r>
              <a:rPr lang="en-US" sz="4000" dirty="0"/>
              <a:t>GENERAL IDEAS/SUGGESTIONS</a:t>
            </a:r>
          </a:p>
        </p:txBody>
      </p:sp>
    </p:spTree>
    <p:extLst>
      <p:ext uri="{BB962C8B-B14F-4D97-AF65-F5344CB8AC3E}">
        <p14:creationId xmlns:p14="http://schemas.microsoft.com/office/powerpoint/2010/main" val="1614503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94388A-EBF1-0E49-9782-9DC11249A939}"/>
              </a:ext>
            </a:extLst>
          </p:cNvPr>
          <p:cNvSpPr txBox="1"/>
          <p:nvPr/>
        </p:nvSpPr>
        <p:spPr>
          <a:xfrm>
            <a:off x="204952" y="44442"/>
            <a:ext cx="11749981" cy="6924973"/>
          </a:xfrm>
          <a:prstGeom prst="rect">
            <a:avLst/>
          </a:prstGeom>
          <a:noFill/>
        </p:spPr>
        <p:txBody>
          <a:bodyPr wrap="square" rtlCol="0">
            <a:spAutoFit/>
          </a:bodyPr>
          <a:lstStyle/>
          <a:p>
            <a:pPr algn="ctr"/>
            <a:r>
              <a:rPr lang="en-US" sz="2400" b="1" dirty="0"/>
              <a:t>Translation: point of view of the source and/or its author</a:t>
            </a:r>
          </a:p>
          <a:p>
            <a:r>
              <a:rPr lang="en-US" sz="2000" dirty="0"/>
              <a:t>To identify the perspective/opinion, think about:</a:t>
            </a:r>
          </a:p>
          <a:p>
            <a:r>
              <a:rPr lang="en-US" sz="2000" b="1" dirty="0"/>
              <a:t>Who – </a:t>
            </a:r>
            <a:r>
              <a:rPr lang="en-US" sz="2000" dirty="0"/>
              <a:t>the</a:t>
            </a:r>
            <a:r>
              <a:rPr lang="en-US" sz="2000" b="1" dirty="0"/>
              <a:t> </a:t>
            </a:r>
            <a:r>
              <a:rPr lang="en-US" sz="2000" dirty="0"/>
              <a:t>Role/position and status of the author? Does this make their information positive or negative in any way? (this might have links to ‘bias’ below)</a:t>
            </a:r>
          </a:p>
          <a:p>
            <a:endParaRPr lang="en-US" sz="2000" dirty="0"/>
          </a:p>
          <a:p>
            <a:r>
              <a:rPr lang="en-US" sz="2000" b="1" dirty="0"/>
              <a:t>When – </a:t>
            </a:r>
            <a:r>
              <a:rPr lang="en-US" sz="2000" b="1" i="1" dirty="0"/>
              <a:t>the way or extent to which </a:t>
            </a:r>
            <a:r>
              <a:rPr lang="en-US" sz="2000" dirty="0"/>
              <a:t>the source/author </a:t>
            </a:r>
            <a:r>
              <a:rPr lang="en-US" sz="2000" i="1" dirty="0"/>
              <a:t>was</a:t>
            </a:r>
            <a:r>
              <a:rPr lang="en-US" sz="2000" dirty="0"/>
              <a:t> influenced by what events or ideas, or other people from certain time periods?  Can certain beliefs or ideas be linked to certain time periods? </a:t>
            </a:r>
            <a:r>
              <a:rPr lang="en-US" sz="2000" i="1" dirty="0"/>
              <a:t>(This might have links to ‘bias’ below)</a:t>
            </a:r>
          </a:p>
          <a:p>
            <a:endParaRPr lang="en-US" sz="2000" dirty="0"/>
          </a:p>
          <a:p>
            <a:r>
              <a:rPr lang="en-US" sz="2000" b="1" dirty="0"/>
              <a:t>Why – </a:t>
            </a:r>
            <a:r>
              <a:rPr lang="en-US" sz="2000" dirty="0"/>
              <a:t>what was/is the MOTIVE of the author? What was/is the PURPOSE of the author? Does this affect their point of view? How? </a:t>
            </a:r>
            <a:r>
              <a:rPr lang="en-US" sz="2000" i="1" dirty="0"/>
              <a:t>(This  might have links to ‘bias’ below)</a:t>
            </a:r>
          </a:p>
          <a:p>
            <a:endParaRPr lang="en-US" sz="2000" dirty="0"/>
          </a:p>
          <a:p>
            <a:r>
              <a:rPr lang="en-US" sz="2000" b="1" dirty="0"/>
              <a:t>Bias – </a:t>
            </a:r>
            <a:r>
              <a:rPr lang="en-US" sz="2000" dirty="0"/>
              <a:t>is the source, or the author, in </a:t>
            </a:r>
            <a:r>
              <a:rPr lang="en-US" sz="2000" dirty="0" err="1"/>
              <a:t>favour</a:t>
            </a:r>
            <a:r>
              <a:rPr lang="en-US" sz="2000" dirty="0"/>
              <a:t> of something? or critical of something?  (Is this source therefore contestable?) Both modern and ancient sources, written and material, can have bias.</a:t>
            </a:r>
          </a:p>
          <a:p>
            <a:endParaRPr lang="en-US" sz="2000" dirty="0"/>
          </a:p>
          <a:p>
            <a:r>
              <a:rPr lang="en-US" sz="2000" b="1" dirty="0"/>
              <a:t>NOTE:  About Modern Sources </a:t>
            </a:r>
            <a:r>
              <a:rPr lang="en-US" sz="2000" b="1" i="1" dirty="0"/>
              <a:t>such as text books </a:t>
            </a:r>
            <a:r>
              <a:rPr lang="en-US" sz="2000" b="1" dirty="0"/>
              <a:t>…</a:t>
            </a:r>
            <a:endParaRPr lang="en-US" sz="2000" dirty="0"/>
          </a:p>
          <a:p>
            <a:r>
              <a:rPr lang="en-US" sz="2000" b="1" dirty="0"/>
              <a:t>MODERN Historians</a:t>
            </a:r>
            <a:r>
              <a:rPr lang="en-US" sz="2000" b="1" i="1" dirty="0"/>
              <a:t> do  </a:t>
            </a:r>
            <a:r>
              <a:rPr lang="en-US" sz="2000" b="1" dirty="0"/>
              <a:t>have BIAS. </a:t>
            </a:r>
            <a:r>
              <a:rPr lang="en-US" sz="2000" dirty="0"/>
              <a:t>Educational (didactic) sources do opine (have an opinion). Just because they had a lot of information to help them put their ideas together </a:t>
            </a:r>
            <a:r>
              <a:rPr lang="en-US" sz="2000" i="1" dirty="0"/>
              <a:t>in an authoritative manner</a:t>
            </a:r>
            <a:r>
              <a:rPr lang="en-US" sz="2000" dirty="0"/>
              <a:t>, this DOES NOT mean they have a neutral perspective or that they have NO opinion, OR that they present ALL the information in an unbiased way</a:t>
            </a:r>
            <a:r>
              <a:rPr lang="en-US" sz="2000" i="1" dirty="0"/>
              <a:t>.  Neither does it mean that they present ALL the available information. They are not infallible.</a:t>
            </a:r>
          </a:p>
          <a:p>
            <a:r>
              <a:rPr lang="en-US" sz="2000" b="1" dirty="0"/>
              <a:t>TASK: Look through your textbook for OPINIONS. </a:t>
            </a:r>
            <a:r>
              <a:rPr lang="en-US" sz="2000" dirty="0"/>
              <a:t>Where can you see that your textbooks are persuading you? How? What language are they using? What evidence do they use? </a:t>
            </a:r>
            <a:r>
              <a:rPr lang="en-US" sz="2000" i="1" dirty="0"/>
              <a:t>Can you see when/if they omit information?</a:t>
            </a:r>
          </a:p>
        </p:txBody>
      </p:sp>
      <p:sp>
        <p:nvSpPr>
          <p:cNvPr id="3" name="TextBox 2">
            <a:extLst>
              <a:ext uri="{FF2B5EF4-FFF2-40B4-BE49-F238E27FC236}">
                <a16:creationId xmlns:a16="http://schemas.microsoft.com/office/drawing/2014/main" id="{B20ECFB8-1935-9243-96A2-B0B5067E0003}"/>
              </a:ext>
            </a:extLst>
          </p:cNvPr>
          <p:cNvSpPr txBox="1"/>
          <p:nvPr/>
        </p:nvSpPr>
        <p:spPr>
          <a:xfrm>
            <a:off x="204953" y="44442"/>
            <a:ext cx="11524592" cy="707886"/>
          </a:xfrm>
          <a:prstGeom prst="rect">
            <a:avLst/>
          </a:prstGeom>
          <a:solidFill>
            <a:srgbClr val="00B0F0"/>
          </a:solidFill>
        </p:spPr>
        <p:txBody>
          <a:bodyPr wrap="square" rtlCol="0">
            <a:spAutoFit/>
          </a:bodyPr>
          <a:lstStyle/>
          <a:p>
            <a:pPr algn="ctr"/>
            <a:r>
              <a:rPr lang="en-US" sz="4000" b="1" dirty="0">
                <a:solidFill>
                  <a:schemeClr val="bg1"/>
                </a:solidFill>
              </a:rPr>
              <a:t>About </a:t>
            </a:r>
            <a:r>
              <a:rPr lang="en-US" sz="4000" b="1" dirty="0"/>
              <a:t>Perspective/Opinion</a:t>
            </a:r>
            <a:r>
              <a:rPr lang="en-US" dirty="0"/>
              <a:t> </a:t>
            </a:r>
          </a:p>
        </p:txBody>
      </p:sp>
    </p:spTree>
    <p:extLst>
      <p:ext uri="{BB962C8B-B14F-4D97-AF65-F5344CB8AC3E}">
        <p14:creationId xmlns:p14="http://schemas.microsoft.com/office/powerpoint/2010/main" val="2293642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500"/>
                                        <p:tgtEl>
                                          <p:spTgt spid="2">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500"/>
                                        <p:tgtEl>
                                          <p:spTgt spid="2">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xEl>
                                              <p:pRg st="6" end="6"/>
                                            </p:txEl>
                                          </p:spTgt>
                                        </p:tgtEl>
                                        <p:attrNameLst>
                                          <p:attrName>style.visibility</p:attrName>
                                        </p:attrNameLst>
                                      </p:cBhvr>
                                      <p:to>
                                        <p:strVal val="visible"/>
                                      </p:to>
                                    </p:set>
                                    <p:animEffect transition="in" filter="fade">
                                      <p:cBhvr>
                                        <p:cTn id="18" dur="500"/>
                                        <p:tgtEl>
                                          <p:spTgt spid="2">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animEffect transition="in" filter="fade">
                                      <p:cBhvr>
                                        <p:cTn id="21" dur="500"/>
                                        <p:tgtEl>
                                          <p:spTgt spid="2">
                                            <p:txEl>
                                              <p:pRg st="8" end="8"/>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xEl>
                                              <p:pRg st="10" end="10"/>
                                            </p:txEl>
                                          </p:spTgt>
                                        </p:tgtEl>
                                        <p:attrNameLst>
                                          <p:attrName>style.visibility</p:attrName>
                                        </p:attrNameLst>
                                      </p:cBhvr>
                                      <p:to>
                                        <p:strVal val="visible"/>
                                      </p:to>
                                    </p:set>
                                    <p:animEffect transition="in" filter="fade">
                                      <p:cBhvr>
                                        <p:cTn id="26" dur="500"/>
                                        <p:tgtEl>
                                          <p:spTgt spid="2">
                                            <p:txEl>
                                              <p:pRg st="10" end="10"/>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animEffect transition="in" filter="fade">
                                      <p:cBhvr>
                                        <p:cTn id="29" dur="500"/>
                                        <p:tgtEl>
                                          <p:spTgt spid="2">
                                            <p:txEl>
                                              <p:pRg st="11" end="11"/>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2">
                                            <p:txEl>
                                              <p:pRg st="12" end="12"/>
                                            </p:txEl>
                                          </p:spTgt>
                                        </p:tgtEl>
                                        <p:attrNameLst>
                                          <p:attrName>style.visibility</p:attrName>
                                        </p:attrNameLst>
                                      </p:cBhvr>
                                      <p:to>
                                        <p:strVal val="visible"/>
                                      </p:to>
                                    </p:set>
                                    <p:animEffect transition="in" filter="fade">
                                      <p:cBhvr>
                                        <p:cTn id="3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152771-A3FD-5B46-899C-04607090ED14}"/>
              </a:ext>
            </a:extLst>
          </p:cNvPr>
          <p:cNvSpPr txBox="1"/>
          <p:nvPr/>
        </p:nvSpPr>
        <p:spPr>
          <a:xfrm>
            <a:off x="333704" y="312456"/>
            <a:ext cx="11524592" cy="707886"/>
          </a:xfrm>
          <a:prstGeom prst="rect">
            <a:avLst/>
          </a:prstGeom>
          <a:solidFill>
            <a:srgbClr val="00B0F0"/>
          </a:solidFill>
        </p:spPr>
        <p:txBody>
          <a:bodyPr wrap="square" rtlCol="0">
            <a:spAutoFit/>
          </a:bodyPr>
          <a:lstStyle/>
          <a:p>
            <a:pPr algn="ctr"/>
            <a:r>
              <a:rPr lang="en-US" sz="4000" b="1" dirty="0">
                <a:solidFill>
                  <a:schemeClr val="bg1"/>
                </a:solidFill>
              </a:rPr>
              <a:t>About </a:t>
            </a:r>
            <a:r>
              <a:rPr lang="en-US" sz="4000" b="1" dirty="0"/>
              <a:t>ACCURACY</a:t>
            </a:r>
            <a:r>
              <a:rPr lang="en-US" sz="4000" b="1" dirty="0">
                <a:solidFill>
                  <a:schemeClr val="bg1"/>
                </a:solidFill>
              </a:rPr>
              <a:t> </a:t>
            </a:r>
            <a:endParaRPr lang="en-US" dirty="0"/>
          </a:p>
        </p:txBody>
      </p:sp>
      <p:sp>
        <p:nvSpPr>
          <p:cNvPr id="3" name="TextBox 2">
            <a:extLst>
              <a:ext uri="{FF2B5EF4-FFF2-40B4-BE49-F238E27FC236}">
                <a16:creationId xmlns:a16="http://schemas.microsoft.com/office/drawing/2014/main" id="{709E2182-EBFF-E443-84E4-B610264C25D8}"/>
              </a:ext>
            </a:extLst>
          </p:cNvPr>
          <p:cNvSpPr txBox="1"/>
          <p:nvPr/>
        </p:nvSpPr>
        <p:spPr>
          <a:xfrm>
            <a:off x="333704" y="3246334"/>
            <a:ext cx="11524592" cy="707886"/>
          </a:xfrm>
          <a:prstGeom prst="rect">
            <a:avLst/>
          </a:prstGeom>
          <a:solidFill>
            <a:srgbClr val="00B0F0"/>
          </a:solidFill>
        </p:spPr>
        <p:txBody>
          <a:bodyPr wrap="square" rtlCol="0">
            <a:spAutoFit/>
          </a:bodyPr>
          <a:lstStyle/>
          <a:p>
            <a:pPr algn="ctr"/>
            <a:r>
              <a:rPr lang="en-US" sz="4000" b="1" dirty="0">
                <a:solidFill>
                  <a:schemeClr val="bg1"/>
                </a:solidFill>
              </a:rPr>
              <a:t>About </a:t>
            </a:r>
            <a:r>
              <a:rPr lang="en-US" sz="4000" b="1" dirty="0"/>
              <a:t>USEFULNESS</a:t>
            </a:r>
            <a:endParaRPr lang="en-US" b="1" dirty="0"/>
          </a:p>
        </p:txBody>
      </p:sp>
      <p:sp>
        <p:nvSpPr>
          <p:cNvPr id="4" name="TextBox 3">
            <a:extLst>
              <a:ext uri="{FF2B5EF4-FFF2-40B4-BE49-F238E27FC236}">
                <a16:creationId xmlns:a16="http://schemas.microsoft.com/office/drawing/2014/main" id="{FE3A1D22-071F-FF41-8BEC-964FE46D13C5}"/>
              </a:ext>
            </a:extLst>
          </p:cNvPr>
          <p:cNvSpPr txBox="1"/>
          <p:nvPr/>
        </p:nvSpPr>
        <p:spPr>
          <a:xfrm>
            <a:off x="333704" y="1209008"/>
            <a:ext cx="11524592" cy="1754326"/>
          </a:xfrm>
          <a:prstGeom prst="rect">
            <a:avLst/>
          </a:prstGeom>
          <a:noFill/>
        </p:spPr>
        <p:txBody>
          <a:bodyPr wrap="square" rtlCol="0">
            <a:spAutoFit/>
          </a:bodyPr>
          <a:lstStyle/>
          <a:p>
            <a:r>
              <a:rPr lang="en-US" dirty="0"/>
              <a:t>If you see this word in the question, you are being asked to think about the </a:t>
            </a:r>
            <a:r>
              <a:rPr lang="en-US" b="1" dirty="0"/>
              <a:t>strengths and weaknesses </a:t>
            </a:r>
            <a:r>
              <a:rPr lang="en-US" dirty="0"/>
              <a:t>of the information in the source.  How </a:t>
            </a:r>
            <a:r>
              <a:rPr lang="en-US" b="1" dirty="0"/>
              <a:t>precise or truthful is </a:t>
            </a:r>
            <a:r>
              <a:rPr lang="en-US" dirty="0"/>
              <a:t>this information?</a:t>
            </a:r>
          </a:p>
          <a:p>
            <a:endParaRPr lang="en-US" dirty="0"/>
          </a:p>
          <a:p>
            <a:r>
              <a:rPr lang="en-US" dirty="0"/>
              <a:t>To answer a question like this, you need to use what you know about the </a:t>
            </a:r>
            <a:r>
              <a:rPr lang="en-US" b="1" dirty="0"/>
              <a:t>historical context </a:t>
            </a:r>
            <a:r>
              <a:rPr lang="en-US" dirty="0"/>
              <a:t>and any other relevant </a:t>
            </a:r>
            <a:r>
              <a:rPr lang="en-US" b="1" dirty="0"/>
              <a:t>information</a:t>
            </a:r>
            <a:r>
              <a:rPr lang="en-US" dirty="0"/>
              <a:t> from the </a:t>
            </a:r>
            <a:r>
              <a:rPr lang="en-US" b="1" dirty="0"/>
              <a:t>Ancient and or Modern sources </a:t>
            </a:r>
            <a:r>
              <a:rPr lang="en-US" dirty="0"/>
              <a:t>to help you argue how accurate the source is.</a:t>
            </a:r>
          </a:p>
          <a:p>
            <a:endParaRPr lang="en-US" dirty="0"/>
          </a:p>
        </p:txBody>
      </p:sp>
      <p:sp>
        <p:nvSpPr>
          <p:cNvPr id="5" name="TextBox 4">
            <a:extLst>
              <a:ext uri="{FF2B5EF4-FFF2-40B4-BE49-F238E27FC236}">
                <a16:creationId xmlns:a16="http://schemas.microsoft.com/office/drawing/2014/main" id="{42386B52-8BD9-E946-AB96-67C940A24618}"/>
              </a:ext>
            </a:extLst>
          </p:cNvPr>
          <p:cNvSpPr txBox="1"/>
          <p:nvPr/>
        </p:nvSpPr>
        <p:spPr>
          <a:xfrm>
            <a:off x="333704" y="4237220"/>
            <a:ext cx="11524592" cy="2585323"/>
          </a:xfrm>
          <a:prstGeom prst="rect">
            <a:avLst/>
          </a:prstGeom>
          <a:noFill/>
        </p:spPr>
        <p:txBody>
          <a:bodyPr wrap="square" rtlCol="0">
            <a:spAutoFit/>
          </a:bodyPr>
          <a:lstStyle/>
          <a:p>
            <a:r>
              <a:rPr lang="en-US" dirty="0"/>
              <a:t>If you see this word in the question, you are ALSO being asked to think about the </a:t>
            </a:r>
            <a:r>
              <a:rPr lang="en-US" b="1" dirty="0"/>
              <a:t>strengths and weaknesses </a:t>
            </a:r>
            <a:r>
              <a:rPr lang="en-US" dirty="0"/>
              <a:t>of the information in the source.  In this case you must consider how </a:t>
            </a:r>
            <a:r>
              <a:rPr lang="en-US" b="1" dirty="0"/>
              <a:t>helpful</a:t>
            </a:r>
            <a:r>
              <a:rPr lang="en-US" dirty="0"/>
              <a:t> the information in the source is in helping  you understand whatever the source is about. You will need to identify what it explains or describes well (and possibly HOW it does this), and what it </a:t>
            </a:r>
            <a:r>
              <a:rPr lang="en-US" b="1" dirty="0"/>
              <a:t>omits </a:t>
            </a:r>
            <a:r>
              <a:rPr lang="en-US" dirty="0"/>
              <a:t>(leaves out). Does it have a strong </a:t>
            </a:r>
            <a:r>
              <a:rPr lang="en-US" b="1" dirty="0"/>
              <a:t>perspective/opinion </a:t>
            </a:r>
            <a:r>
              <a:rPr lang="en-US" dirty="0"/>
              <a:t>in it that makes it difficult to understand what happened? Are there errors in it (does it </a:t>
            </a:r>
            <a:r>
              <a:rPr lang="en-US" b="1" dirty="0"/>
              <a:t>lack accuracy</a:t>
            </a:r>
            <a:r>
              <a:rPr lang="en-US" dirty="0"/>
              <a:t>)?</a:t>
            </a:r>
          </a:p>
          <a:p>
            <a:endParaRPr lang="en-US" dirty="0"/>
          </a:p>
          <a:p>
            <a:r>
              <a:rPr lang="en-US" dirty="0"/>
              <a:t>To answer a question like this, you ALSO need to use what you know about the </a:t>
            </a:r>
            <a:r>
              <a:rPr lang="en-US" b="1" dirty="0"/>
              <a:t>historical context </a:t>
            </a:r>
            <a:r>
              <a:rPr lang="en-US" dirty="0"/>
              <a:t>and any other relevant </a:t>
            </a:r>
            <a:r>
              <a:rPr lang="en-US" b="1" dirty="0"/>
              <a:t>information</a:t>
            </a:r>
            <a:r>
              <a:rPr lang="en-US" dirty="0"/>
              <a:t> from the </a:t>
            </a:r>
            <a:r>
              <a:rPr lang="en-US" b="1" dirty="0"/>
              <a:t>Ancient and or Modern sources </a:t>
            </a:r>
            <a:r>
              <a:rPr lang="en-US" dirty="0"/>
              <a:t>to help you argue how useful (helpful) the source is. </a:t>
            </a:r>
          </a:p>
          <a:p>
            <a:endParaRPr lang="en-US" dirty="0"/>
          </a:p>
        </p:txBody>
      </p:sp>
    </p:spTree>
    <p:extLst>
      <p:ext uri="{BB962C8B-B14F-4D97-AF65-F5344CB8AC3E}">
        <p14:creationId xmlns:p14="http://schemas.microsoft.com/office/powerpoint/2010/main" val="21489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094B42F-33BA-4242-94F1-AF5DD39BE89E}"/>
              </a:ext>
            </a:extLst>
          </p:cNvPr>
          <p:cNvSpPr txBox="1"/>
          <p:nvPr/>
        </p:nvSpPr>
        <p:spPr>
          <a:xfrm>
            <a:off x="333704" y="312456"/>
            <a:ext cx="11524592" cy="707886"/>
          </a:xfrm>
          <a:prstGeom prst="rect">
            <a:avLst/>
          </a:prstGeom>
          <a:solidFill>
            <a:srgbClr val="00B0F0"/>
          </a:solidFill>
        </p:spPr>
        <p:txBody>
          <a:bodyPr wrap="square" rtlCol="0">
            <a:spAutoFit/>
          </a:bodyPr>
          <a:lstStyle/>
          <a:p>
            <a:pPr algn="ctr"/>
            <a:r>
              <a:rPr lang="en-US" sz="4000" b="1" dirty="0">
                <a:solidFill>
                  <a:schemeClr val="bg1"/>
                </a:solidFill>
              </a:rPr>
              <a:t>About </a:t>
            </a:r>
            <a:r>
              <a:rPr lang="en-US" sz="4000" b="1" dirty="0"/>
              <a:t>RELIABILITY  </a:t>
            </a:r>
            <a:endParaRPr lang="en-US" b="1" dirty="0"/>
          </a:p>
        </p:txBody>
      </p:sp>
      <p:sp>
        <p:nvSpPr>
          <p:cNvPr id="6" name="TextBox 5">
            <a:extLst>
              <a:ext uri="{FF2B5EF4-FFF2-40B4-BE49-F238E27FC236}">
                <a16:creationId xmlns:a16="http://schemas.microsoft.com/office/drawing/2014/main" id="{FCE59CB9-9F2C-6047-AB5C-1AE935598E7D}"/>
              </a:ext>
            </a:extLst>
          </p:cNvPr>
          <p:cNvSpPr txBox="1"/>
          <p:nvPr/>
        </p:nvSpPr>
        <p:spPr>
          <a:xfrm>
            <a:off x="333704" y="1209008"/>
            <a:ext cx="11524592" cy="3816429"/>
          </a:xfrm>
          <a:prstGeom prst="rect">
            <a:avLst/>
          </a:prstGeom>
          <a:noFill/>
        </p:spPr>
        <p:txBody>
          <a:bodyPr wrap="square" rtlCol="0">
            <a:spAutoFit/>
          </a:bodyPr>
          <a:lstStyle/>
          <a:p>
            <a:r>
              <a:rPr lang="en-US" sz="2800" dirty="0"/>
              <a:t>If you see this word in the question, you are ALSO being asked to think about the </a:t>
            </a:r>
            <a:r>
              <a:rPr lang="en-US" sz="2800" b="1" dirty="0"/>
              <a:t>strengths and weaknesses </a:t>
            </a:r>
            <a:r>
              <a:rPr lang="en-US" sz="2800" dirty="0"/>
              <a:t>of the information in the source.  How </a:t>
            </a:r>
            <a:r>
              <a:rPr lang="en-US" sz="2800" b="1" dirty="0"/>
              <a:t>trustworthy </a:t>
            </a:r>
            <a:r>
              <a:rPr lang="en-US" sz="2800" dirty="0"/>
              <a:t>is</a:t>
            </a:r>
            <a:r>
              <a:rPr lang="en-US" sz="2800" b="1" dirty="0"/>
              <a:t> </a:t>
            </a:r>
            <a:r>
              <a:rPr lang="en-US" sz="2800" dirty="0"/>
              <a:t>this information? What faults/errors/omissions might there be in the information, and how do these things affect your understanding? </a:t>
            </a:r>
          </a:p>
          <a:p>
            <a:endParaRPr lang="en-US" sz="2800" dirty="0"/>
          </a:p>
          <a:p>
            <a:r>
              <a:rPr lang="en-US" sz="2800" dirty="0"/>
              <a:t>To answer a question like this, you ALSO need to use what you know about the </a:t>
            </a:r>
            <a:r>
              <a:rPr lang="en-US" sz="2800" b="1" dirty="0"/>
              <a:t>historical context </a:t>
            </a:r>
            <a:r>
              <a:rPr lang="en-US" sz="2800" dirty="0"/>
              <a:t>and any other relevant </a:t>
            </a:r>
            <a:r>
              <a:rPr lang="en-US" sz="2800" b="1" dirty="0"/>
              <a:t>information</a:t>
            </a:r>
            <a:r>
              <a:rPr lang="en-US" sz="2800" dirty="0"/>
              <a:t> from the </a:t>
            </a:r>
            <a:r>
              <a:rPr lang="en-US" sz="2800" b="1" dirty="0"/>
              <a:t>Ancient and or Modern sources </a:t>
            </a:r>
            <a:r>
              <a:rPr lang="en-US" sz="2800" dirty="0"/>
              <a:t>to help you argue how reliable the source is. </a:t>
            </a:r>
          </a:p>
          <a:p>
            <a:endParaRPr lang="en-US" dirty="0"/>
          </a:p>
        </p:txBody>
      </p:sp>
    </p:spTree>
    <p:extLst>
      <p:ext uri="{BB962C8B-B14F-4D97-AF65-F5344CB8AC3E}">
        <p14:creationId xmlns:p14="http://schemas.microsoft.com/office/powerpoint/2010/main" val="166313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85ABD19-3AD1-CA42-B119-E724918536D6}"/>
              </a:ext>
            </a:extLst>
          </p:cNvPr>
          <p:cNvSpPr txBox="1"/>
          <p:nvPr/>
        </p:nvSpPr>
        <p:spPr>
          <a:xfrm>
            <a:off x="4123098" y="0"/>
            <a:ext cx="7829060" cy="461665"/>
          </a:xfrm>
          <a:prstGeom prst="rect">
            <a:avLst/>
          </a:prstGeom>
          <a:noFill/>
        </p:spPr>
        <p:txBody>
          <a:bodyPr wrap="square" rtlCol="0">
            <a:spAutoFit/>
          </a:bodyPr>
          <a:lstStyle/>
          <a:p>
            <a:r>
              <a:rPr lang="en-AU" sz="2400" b="1" dirty="0">
                <a:solidFill>
                  <a:srgbClr val="00B0F0"/>
                </a:solidFill>
              </a:rPr>
              <a:t>                                    READ THIS EXAMPLE ….</a:t>
            </a:r>
          </a:p>
        </p:txBody>
      </p:sp>
      <p:sp>
        <p:nvSpPr>
          <p:cNvPr id="3" name="TextBox 2">
            <a:extLst>
              <a:ext uri="{FF2B5EF4-FFF2-40B4-BE49-F238E27FC236}">
                <a16:creationId xmlns:a16="http://schemas.microsoft.com/office/drawing/2014/main" id="{E094DE71-5BF0-6047-AF05-E3D868F384FB}"/>
              </a:ext>
            </a:extLst>
          </p:cNvPr>
          <p:cNvSpPr txBox="1"/>
          <p:nvPr/>
        </p:nvSpPr>
        <p:spPr>
          <a:xfrm>
            <a:off x="1" y="1125018"/>
            <a:ext cx="3837127" cy="5509200"/>
          </a:xfrm>
          <a:prstGeom prst="rect">
            <a:avLst/>
          </a:prstGeom>
          <a:solidFill>
            <a:srgbClr val="00B0F0"/>
          </a:solidFill>
        </p:spPr>
        <p:txBody>
          <a:bodyPr wrap="square" rtlCol="0">
            <a:spAutoFit/>
          </a:bodyPr>
          <a:lstStyle/>
          <a:p>
            <a:r>
              <a:rPr lang="en-US" sz="3200" b="1" dirty="0">
                <a:solidFill>
                  <a:schemeClr val="bg1"/>
                </a:solidFill>
              </a:rPr>
              <a:t>Regarding </a:t>
            </a:r>
            <a:r>
              <a:rPr lang="en-US" sz="3200" b="1" dirty="0"/>
              <a:t>RELIABILITY.</a:t>
            </a:r>
          </a:p>
          <a:p>
            <a:endParaRPr lang="en-US" sz="3200" b="1" dirty="0"/>
          </a:p>
          <a:p>
            <a:endParaRPr lang="en-US" sz="3200" b="1" dirty="0">
              <a:solidFill>
                <a:schemeClr val="bg1"/>
              </a:solidFill>
            </a:endParaRPr>
          </a:p>
          <a:p>
            <a:r>
              <a:rPr lang="en-US" sz="3200" b="1" dirty="0"/>
              <a:t>Unreliable does not mean useless. </a:t>
            </a:r>
          </a:p>
          <a:p>
            <a:endParaRPr lang="en-US" sz="3200" dirty="0">
              <a:solidFill>
                <a:schemeClr val="bg1"/>
              </a:solidFill>
            </a:endParaRPr>
          </a:p>
          <a:p>
            <a:endParaRPr lang="en-US" sz="3200" dirty="0">
              <a:solidFill>
                <a:schemeClr val="bg1"/>
              </a:solidFill>
            </a:endParaRPr>
          </a:p>
          <a:p>
            <a:r>
              <a:rPr lang="en-US" sz="3200" dirty="0">
                <a:solidFill>
                  <a:schemeClr val="bg1"/>
                </a:solidFill>
              </a:rPr>
              <a:t>i.e. Propaganda may be unreliable but it is HUGELY informative</a:t>
            </a:r>
          </a:p>
        </p:txBody>
      </p:sp>
      <p:sp>
        <p:nvSpPr>
          <p:cNvPr id="4" name="TextBox 3"/>
          <p:cNvSpPr txBox="1"/>
          <p:nvPr/>
        </p:nvSpPr>
        <p:spPr>
          <a:xfrm>
            <a:off x="3837129" y="461665"/>
            <a:ext cx="8354872" cy="6463309"/>
          </a:xfrm>
          <a:prstGeom prst="rect">
            <a:avLst/>
          </a:prstGeom>
          <a:noFill/>
        </p:spPr>
        <p:txBody>
          <a:bodyPr wrap="square" rtlCol="0">
            <a:spAutoFit/>
          </a:bodyPr>
          <a:lstStyle/>
          <a:p>
            <a:r>
              <a:rPr lang="en-US" dirty="0"/>
              <a:t>The source is an image of Hatshepsut’s Red Chapel at </a:t>
            </a:r>
            <a:r>
              <a:rPr lang="en-US" dirty="0" err="1"/>
              <a:t>Karnak</a:t>
            </a:r>
            <a:r>
              <a:rPr lang="en-US" dirty="0"/>
              <a:t>. </a:t>
            </a:r>
            <a:r>
              <a:rPr lang="en-US" dirty="0">
                <a:hlinkClick r:id="rId2"/>
              </a:rPr>
              <a:t>https://</a:t>
            </a:r>
            <a:r>
              <a:rPr lang="en-US" dirty="0" err="1">
                <a:hlinkClick r:id="rId2"/>
              </a:rPr>
              <a:t>www.osirisnet.net</a:t>
            </a:r>
            <a:r>
              <a:rPr lang="en-US" dirty="0">
                <a:hlinkClick r:id="rId2"/>
              </a:rPr>
              <a:t>/monument/</a:t>
            </a:r>
            <a:r>
              <a:rPr lang="en-US" dirty="0" err="1">
                <a:hlinkClick r:id="rId2"/>
              </a:rPr>
              <a:t>chaproug</a:t>
            </a:r>
            <a:r>
              <a:rPr lang="en-US" dirty="0">
                <a:hlinkClick r:id="rId2"/>
              </a:rPr>
              <a:t>/</a:t>
            </a:r>
            <a:r>
              <a:rPr lang="en-US" dirty="0" err="1">
                <a:hlinkClick r:id="rId2"/>
              </a:rPr>
              <a:t>e_chaproug.htm</a:t>
            </a:r>
            <a:endParaRPr lang="en-US" dirty="0"/>
          </a:p>
          <a:p>
            <a:r>
              <a:rPr lang="en-US" dirty="0"/>
              <a:t> Overall this source  is  reliable because it allows a useful insight into contemporary royal building practices, religious observances and political propaganda,  </a:t>
            </a:r>
            <a:r>
              <a:rPr lang="en-US" dirty="0" err="1"/>
              <a:t>ie</a:t>
            </a:r>
            <a:r>
              <a:rPr lang="en-US" dirty="0"/>
              <a:t> the ways in which pharaohs wished to represent their reigns.</a:t>
            </a:r>
          </a:p>
          <a:p>
            <a:r>
              <a:rPr lang="en-US" dirty="0"/>
              <a:t>The Red Chapel was begun by Hatshepsut and completed by her co-regent and successor </a:t>
            </a:r>
            <a:r>
              <a:rPr lang="en-US" dirty="0" err="1"/>
              <a:t>Tuthmosis</a:t>
            </a:r>
            <a:r>
              <a:rPr lang="en-US" dirty="0"/>
              <a:t> III. Later the chapel was dismantled and its blocks  reused in subsequent </a:t>
            </a:r>
            <a:r>
              <a:rPr lang="en-US" dirty="0" err="1"/>
              <a:t>pharaonic</a:t>
            </a:r>
            <a:r>
              <a:rPr lang="en-US" dirty="0"/>
              <a:t>  building programs.</a:t>
            </a:r>
          </a:p>
          <a:p>
            <a:r>
              <a:rPr lang="en-US" dirty="0"/>
              <a:t>In modern times many blocks were rediscovered and the chapel was reassembled. Not all the blocks have been found and it is not 100% certain that it has been reassembled correctly. It shows Hatshepsut and </a:t>
            </a:r>
            <a:r>
              <a:rPr lang="en-US" dirty="0" err="1"/>
              <a:t>Tuthmosis</a:t>
            </a:r>
            <a:r>
              <a:rPr lang="en-US" dirty="0"/>
              <a:t> III as coregents; as pharaohs at the same time, with Hatshepsut portrayed as a male and as the senior co-regent. It shows her coronation. It shows the erection of two of Hatshepsut’s obelisks. As a </a:t>
            </a:r>
            <a:r>
              <a:rPr lang="en-US" dirty="0" err="1"/>
              <a:t>Barque</a:t>
            </a:r>
            <a:r>
              <a:rPr lang="en-US" dirty="0"/>
              <a:t> Chapel it gives us specific information about the celebration of the </a:t>
            </a:r>
            <a:r>
              <a:rPr lang="en-US" dirty="0" err="1"/>
              <a:t>Opet</a:t>
            </a:r>
            <a:r>
              <a:rPr lang="en-US" dirty="0"/>
              <a:t> Festival and the location of Way Stations for the God’s </a:t>
            </a:r>
            <a:r>
              <a:rPr lang="en-US" dirty="0" err="1"/>
              <a:t>Barque</a:t>
            </a:r>
            <a:r>
              <a:rPr lang="en-US" dirty="0"/>
              <a:t>.  The chapel gives us reliable, verifiable information on the nature and practices of </a:t>
            </a:r>
            <a:r>
              <a:rPr lang="en-US" dirty="0" err="1"/>
              <a:t>pharaonic</a:t>
            </a:r>
            <a:r>
              <a:rPr lang="en-US" dirty="0"/>
              <a:t> power, historical events, administrative and logistical procedures and religious practices.  The chapel also gives us information on how Hatshepsut wished to be portrayed for eternity; as a legitimate, powerful, dominant, capable ruler who made obeisance to the gods. How reliable is this information? The fate of this chapel shows, reliably and verifiably,  that pharaohs had scant regard for their predecessors’ monuments. The Red Chapel that we see is an incomplete modern reconstruction removed from its original position in the </a:t>
            </a:r>
            <a:r>
              <a:rPr lang="en-US" dirty="0" err="1"/>
              <a:t>Karnak</a:t>
            </a:r>
            <a:r>
              <a:rPr lang="en-US" dirty="0"/>
              <a:t> temple. By its very nature this source is both reliable and unreliable. </a:t>
            </a:r>
          </a:p>
        </p:txBody>
      </p:sp>
    </p:spTree>
    <p:extLst>
      <p:ext uri="{BB962C8B-B14F-4D97-AF65-F5344CB8AC3E}">
        <p14:creationId xmlns:p14="http://schemas.microsoft.com/office/powerpoint/2010/main" val="403149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268D7B9-2001-BE4A-A369-620365C0CCCA}"/>
              </a:ext>
            </a:extLst>
          </p:cNvPr>
          <p:cNvSpPr txBox="1"/>
          <p:nvPr/>
        </p:nvSpPr>
        <p:spPr>
          <a:xfrm>
            <a:off x="331076" y="920621"/>
            <a:ext cx="11382703" cy="6555642"/>
          </a:xfrm>
          <a:prstGeom prst="rect">
            <a:avLst/>
          </a:prstGeom>
          <a:noFill/>
        </p:spPr>
        <p:txBody>
          <a:bodyPr wrap="square" rtlCol="0">
            <a:spAutoFit/>
          </a:bodyPr>
          <a:lstStyle/>
          <a:p>
            <a:r>
              <a:rPr lang="en-US" sz="2800" b="1" dirty="0"/>
              <a:t>REMEMBER TO:</a:t>
            </a:r>
          </a:p>
          <a:p>
            <a:pPr marL="285750" indent="-285750">
              <a:buFont typeface="Arial" panose="020B0604020202020204" pitchFamily="34" charset="0"/>
              <a:buChar char="•"/>
            </a:pPr>
            <a:r>
              <a:rPr lang="en-AU" sz="2800" dirty="0"/>
              <a:t>Form a </a:t>
            </a:r>
            <a:r>
              <a:rPr lang="en-AU" sz="2800" b="1" dirty="0"/>
              <a:t>thesis statement - </a:t>
            </a:r>
            <a:r>
              <a:rPr lang="en-AU" sz="2800" dirty="0"/>
              <a:t>Make a </a:t>
            </a:r>
            <a:r>
              <a:rPr lang="en-AU" sz="2800" b="1" dirty="0"/>
              <a:t>judgement. ANSWER </a:t>
            </a:r>
            <a:r>
              <a:rPr lang="en-AU" sz="2800" dirty="0"/>
              <a:t>the</a:t>
            </a:r>
            <a:r>
              <a:rPr lang="en-AU" sz="2800" b="1" dirty="0"/>
              <a:t> question</a:t>
            </a:r>
          </a:p>
          <a:p>
            <a:endParaRPr lang="en-US" sz="2800" dirty="0"/>
          </a:p>
          <a:p>
            <a:pPr marL="285750" indent="-285750">
              <a:buFont typeface="Arial" panose="020B0604020202020204" pitchFamily="34" charset="0"/>
              <a:buChar char="•"/>
            </a:pPr>
            <a:r>
              <a:rPr lang="en-US" sz="2800" dirty="0"/>
              <a:t>Refer</a:t>
            </a:r>
            <a:r>
              <a:rPr lang="en-US" sz="2800" b="1" dirty="0"/>
              <a:t> to the source </a:t>
            </a:r>
            <a:r>
              <a:rPr lang="en-US" sz="2800" dirty="0"/>
              <a:t>in your answer</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Refer to other </a:t>
            </a:r>
            <a:r>
              <a:rPr lang="en-US" sz="2800" b="1" dirty="0"/>
              <a:t>ANCIENT </a:t>
            </a:r>
            <a:r>
              <a:rPr lang="en-US" sz="2800" dirty="0"/>
              <a:t>evidence</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Refer to </a:t>
            </a:r>
            <a:r>
              <a:rPr lang="en-US" sz="2800" b="1" dirty="0"/>
              <a:t>reputable MODERN </a:t>
            </a:r>
            <a:r>
              <a:rPr lang="en-US" sz="2800" dirty="0"/>
              <a:t>sources i.e. Bard, Reeves, Wilkinson, </a:t>
            </a:r>
            <a:r>
              <a:rPr lang="en-US" sz="2800" dirty="0" err="1"/>
              <a:t>Osirisnet</a:t>
            </a:r>
            <a:r>
              <a:rPr lang="en-US" sz="2800" dirty="0"/>
              <a:t>, the Griffith Institute,  Buckley, Kagan, Rhodes, Lewis and </a:t>
            </a:r>
            <a:r>
              <a:rPr lang="en-US" sz="2800" dirty="0" err="1"/>
              <a:t>Rheinhold</a:t>
            </a:r>
            <a:r>
              <a:rPr lang="en-US" sz="2800" dirty="0"/>
              <a:t>, Syme, Scullard … </a:t>
            </a:r>
            <a:r>
              <a:rPr lang="en-US" sz="2800" dirty="0" err="1"/>
              <a:t>etc</a:t>
            </a:r>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USE YOUR </a:t>
            </a:r>
            <a:r>
              <a:rPr lang="en-US" sz="2800" b="1" dirty="0"/>
              <a:t>CONTEXTUAL</a:t>
            </a:r>
            <a:r>
              <a:rPr lang="en-US" sz="2800" dirty="0"/>
              <a:t> KNOWLEDGE OF THE PERIOD YOU HAVE STUDIED to help you explain your answer to the question </a:t>
            </a:r>
          </a:p>
          <a:p>
            <a:pPr marL="285750" indent="-285750">
              <a:buFont typeface="Arial" panose="020B0604020202020204" pitchFamily="34" charset="0"/>
              <a:buChar char="•"/>
            </a:pPr>
            <a:endParaRPr lang="en-US" sz="2800" dirty="0"/>
          </a:p>
          <a:p>
            <a:endParaRPr lang="en-US" sz="2800" dirty="0"/>
          </a:p>
        </p:txBody>
      </p:sp>
      <p:sp>
        <p:nvSpPr>
          <p:cNvPr id="5" name="TextBox 4">
            <a:extLst>
              <a:ext uri="{FF2B5EF4-FFF2-40B4-BE49-F238E27FC236}">
                <a16:creationId xmlns:a16="http://schemas.microsoft.com/office/drawing/2014/main" id="{BC6AB6C1-7C0C-1249-A0AE-DBB9369827B9}"/>
              </a:ext>
            </a:extLst>
          </p:cNvPr>
          <p:cNvSpPr txBox="1"/>
          <p:nvPr/>
        </p:nvSpPr>
        <p:spPr>
          <a:xfrm>
            <a:off x="2680137" y="239486"/>
            <a:ext cx="6511159" cy="523220"/>
          </a:xfrm>
          <a:prstGeom prst="rect">
            <a:avLst/>
          </a:prstGeom>
          <a:solidFill>
            <a:srgbClr val="00B0F0"/>
          </a:solidFill>
        </p:spPr>
        <p:txBody>
          <a:bodyPr wrap="square" rtlCol="0">
            <a:spAutoFit/>
          </a:bodyPr>
          <a:lstStyle/>
          <a:p>
            <a:pPr algn="ctr"/>
            <a:r>
              <a:rPr lang="en-US" sz="2800" b="1" dirty="0">
                <a:solidFill>
                  <a:schemeClr val="bg1"/>
                </a:solidFill>
              </a:rPr>
              <a:t>For your overall Source Analysis response </a:t>
            </a:r>
          </a:p>
        </p:txBody>
      </p:sp>
    </p:spTree>
    <p:extLst>
      <p:ext uri="{BB962C8B-B14F-4D97-AF65-F5344CB8AC3E}">
        <p14:creationId xmlns:p14="http://schemas.microsoft.com/office/powerpoint/2010/main" val="3099681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Effect transition="in" filter="fade">
                                      <p:cBhvr>
                                        <p:cTn id="30"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268D7B9-2001-BE4A-A369-620365C0CCCA}"/>
              </a:ext>
            </a:extLst>
          </p:cNvPr>
          <p:cNvSpPr txBox="1"/>
          <p:nvPr/>
        </p:nvSpPr>
        <p:spPr>
          <a:xfrm>
            <a:off x="115448" y="762706"/>
            <a:ext cx="11841536" cy="7848302"/>
          </a:xfrm>
          <a:prstGeom prst="rect">
            <a:avLst/>
          </a:prstGeom>
          <a:noFill/>
        </p:spPr>
        <p:txBody>
          <a:bodyPr wrap="square" rtlCol="0">
            <a:spAutoFit/>
          </a:bodyPr>
          <a:lstStyle/>
          <a:p>
            <a:endParaRPr lang="en-US" sz="2800" b="1" dirty="0"/>
          </a:p>
          <a:p>
            <a:pPr algn="ctr"/>
            <a:r>
              <a:rPr lang="en-AU" sz="2800" dirty="0"/>
              <a:t>Make a judgement. ANSWER the question.</a:t>
            </a:r>
          </a:p>
          <a:p>
            <a:endParaRPr lang="en-AU" sz="2800" dirty="0"/>
          </a:p>
          <a:p>
            <a:pPr algn="ctr"/>
            <a:r>
              <a:rPr lang="en-AU" sz="2800" b="1" dirty="0"/>
              <a:t>For example (EGYPT)</a:t>
            </a:r>
          </a:p>
          <a:p>
            <a:r>
              <a:rPr lang="en-AU" sz="2800" b="1" dirty="0"/>
              <a:t>Question:</a:t>
            </a:r>
          </a:p>
          <a:p>
            <a:r>
              <a:rPr lang="en-AU" sz="2800" dirty="0"/>
              <a:t>Assess the reliability of  the information in the source (Hatshepsut’s Red Chapel at Karnak)  about Hatshepsut’s rule. In your response you should consider the context of the source and your knowledge of period of study.</a:t>
            </a:r>
          </a:p>
          <a:p>
            <a:endParaRPr lang="en-AU" sz="2800" dirty="0"/>
          </a:p>
          <a:p>
            <a:r>
              <a:rPr lang="en-AU" sz="2800" b="1" dirty="0"/>
              <a:t>Thesis statement </a:t>
            </a:r>
            <a:r>
              <a:rPr lang="en-AU" sz="2800" dirty="0"/>
              <a:t>at the start of the response: </a:t>
            </a:r>
          </a:p>
          <a:p>
            <a:r>
              <a:rPr lang="en-AU" sz="2800" b="1" dirty="0"/>
              <a:t>The </a:t>
            </a:r>
            <a:r>
              <a:rPr lang="en-AU" sz="2800" dirty="0"/>
              <a:t>source demonstrates that Egypt under Hatshepsut’s leadership was prosperous and stable, indicating that her leadership was supported by a strong and stable administration. This can be supported and contradicted by other evidence, and has led to a lot of debate among historians over time.</a:t>
            </a:r>
          </a:p>
          <a:p>
            <a:endParaRPr lang="en-AU" sz="2800" dirty="0"/>
          </a:p>
          <a:p>
            <a:endParaRPr lang="en-AU" sz="2800" dirty="0"/>
          </a:p>
          <a:p>
            <a:endParaRPr lang="en-AU" sz="2800" dirty="0"/>
          </a:p>
          <a:p>
            <a:endParaRPr lang="en-US" sz="2800" dirty="0"/>
          </a:p>
        </p:txBody>
      </p:sp>
      <p:sp>
        <p:nvSpPr>
          <p:cNvPr id="5" name="TextBox 4">
            <a:extLst>
              <a:ext uri="{FF2B5EF4-FFF2-40B4-BE49-F238E27FC236}">
                <a16:creationId xmlns:a16="http://schemas.microsoft.com/office/drawing/2014/main" id="{BC6AB6C1-7C0C-1249-A0AE-DBB9369827B9}"/>
              </a:ext>
            </a:extLst>
          </p:cNvPr>
          <p:cNvSpPr txBox="1"/>
          <p:nvPr/>
        </p:nvSpPr>
        <p:spPr>
          <a:xfrm>
            <a:off x="3516086" y="239486"/>
            <a:ext cx="5159828" cy="523220"/>
          </a:xfrm>
          <a:prstGeom prst="rect">
            <a:avLst/>
          </a:prstGeom>
          <a:solidFill>
            <a:srgbClr val="00B0F0"/>
          </a:solidFill>
        </p:spPr>
        <p:txBody>
          <a:bodyPr wrap="square" rtlCol="0">
            <a:spAutoFit/>
          </a:bodyPr>
          <a:lstStyle/>
          <a:p>
            <a:pPr algn="ctr"/>
            <a:r>
              <a:rPr lang="en-US" sz="2800" b="1" dirty="0">
                <a:solidFill>
                  <a:schemeClr val="bg1"/>
                </a:solidFill>
              </a:rPr>
              <a:t>For your </a:t>
            </a:r>
            <a:r>
              <a:rPr lang="en-US" sz="2800" b="1" dirty="0"/>
              <a:t>THESIS STATEMENT </a:t>
            </a:r>
          </a:p>
        </p:txBody>
      </p:sp>
    </p:spTree>
    <p:extLst>
      <p:ext uri="{BB962C8B-B14F-4D97-AF65-F5344CB8AC3E}">
        <p14:creationId xmlns:p14="http://schemas.microsoft.com/office/powerpoint/2010/main" val="4251764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fade">
                                      <p:cBhvr>
                                        <p:cTn id="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268D7B9-2001-BE4A-A369-620365C0CCCA}"/>
              </a:ext>
            </a:extLst>
          </p:cNvPr>
          <p:cNvSpPr txBox="1"/>
          <p:nvPr/>
        </p:nvSpPr>
        <p:spPr>
          <a:xfrm>
            <a:off x="252248" y="762706"/>
            <a:ext cx="11587655" cy="6801862"/>
          </a:xfrm>
          <a:prstGeom prst="rect">
            <a:avLst/>
          </a:prstGeom>
          <a:noFill/>
        </p:spPr>
        <p:txBody>
          <a:bodyPr wrap="square" rtlCol="0">
            <a:spAutoFit/>
          </a:bodyPr>
          <a:lstStyle/>
          <a:p>
            <a:r>
              <a:rPr lang="en-US" sz="2800" b="1" dirty="0"/>
              <a:t>REMEMBER TO:</a:t>
            </a:r>
          </a:p>
          <a:p>
            <a:pPr algn="ctr"/>
            <a:r>
              <a:rPr lang="en-AU" sz="2800" dirty="0"/>
              <a:t>Make a judgement. ANSWER the question.</a:t>
            </a:r>
          </a:p>
          <a:p>
            <a:endParaRPr lang="en-AU" sz="2800" dirty="0"/>
          </a:p>
          <a:p>
            <a:pPr algn="ctr"/>
            <a:r>
              <a:rPr lang="en-AU" sz="2800" b="1" dirty="0"/>
              <a:t>For example (GREECE)</a:t>
            </a:r>
          </a:p>
          <a:p>
            <a:r>
              <a:rPr lang="en-AU" sz="2400" b="1" dirty="0"/>
              <a:t>Question:</a:t>
            </a:r>
          </a:p>
          <a:p>
            <a:r>
              <a:rPr lang="en-AU" sz="2400" dirty="0"/>
              <a:t>Assess the historical reliability of Thucydides’ statement in Book 1.88 that Sparta was responsible for the outbreak of the Peloponnesian War. </a:t>
            </a:r>
          </a:p>
          <a:p>
            <a:endParaRPr lang="en-AU" sz="2400" dirty="0"/>
          </a:p>
          <a:p>
            <a:r>
              <a:rPr lang="en-AU" sz="2400" b="1" dirty="0"/>
              <a:t>Thesis statement </a:t>
            </a:r>
            <a:r>
              <a:rPr lang="en-AU" sz="2400" dirty="0"/>
              <a:t>at the start of the response: </a:t>
            </a:r>
          </a:p>
          <a:p>
            <a:r>
              <a:rPr lang="en-AU" sz="2400" dirty="0"/>
              <a:t>Thucydides’ claim that Sparta was responsible for starting the war is problematic, therefore, his account is not entirely reliable. The point made in Book 1.88 about Sparta being technically responsible for starting the war because of the declaration of war referred to in the source has been widely debated. The second point in the source about the ‘real reason’ that the Spartans declared war has been debated even more so. </a:t>
            </a:r>
          </a:p>
          <a:p>
            <a:endParaRPr lang="en-AU" sz="2800" dirty="0"/>
          </a:p>
          <a:p>
            <a:endParaRPr lang="en-AU" sz="2800" dirty="0"/>
          </a:p>
          <a:p>
            <a:endParaRPr lang="en-US" sz="2800" dirty="0"/>
          </a:p>
        </p:txBody>
      </p:sp>
      <p:sp>
        <p:nvSpPr>
          <p:cNvPr id="5" name="TextBox 4">
            <a:extLst>
              <a:ext uri="{FF2B5EF4-FFF2-40B4-BE49-F238E27FC236}">
                <a16:creationId xmlns:a16="http://schemas.microsoft.com/office/drawing/2014/main" id="{BC6AB6C1-7C0C-1249-A0AE-DBB9369827B9}"/>
              </a:ext>
            </a:extLst>
          </p:cNvPr>
          <p:cNvSpPr txBox="1"/>
          <p:nvPr/>
        </p:nvSpPr>
        <p:spPr>
          <a:xfrm>
            <a:off x="3516086" y="239486"/>
            <a:ext cx="5159828" cy="523220"/>
          </a:xfrm>
          <a:prstGeom prst="rect">
            <a:avLst/>
          </a:prstGeom>
          <a:solidFill>
            <a:srgbClr val="00B0F0"/>
          </a:solidFill>
        </p:spPr>
        <p:txBody>
          <a:bodyPr wrap="square" rtlCol="0">
            <a:spAutoFit/>
          </a:bodyPr>
          <a:lstStyle/>
          <a:p>
            <a:pPr algn="ctr"/>
            <a:r>
              <a:rPr lang="en-US" sz="2800" b="1" dirty="0">
                <a:solidFill>
                  <a:schemeClr val="bg1"/>
                </a:solidFill>
              </a:rPr>
              <a:t>For your </a:t>
            </a:r>
            <a:r>
              <a:rPr lang="en-US" sz="2800" b="1" dirty="0"/>
              <a:t>THESIS STATEMENT </a:t>
            </a:r>
          </a:p>
        </p:txBody>
      </p:sp>
    </p:spTree>
    <p:extLst>
      <p:ext uri="{BB962C8B-B14F-4D97-AF65-F5344CB8AC3E}">
        <p14:creationId xmlns:p14="http://schemas.microsoft.com/office/powerpoint/2010/main" val="1338230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fade">
                                      <p:cBhvr>
                                        <p:cTn id="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268D7B9-2001-BE4A-A369-620365C0CCCA}"/>
              </a:ext>
            </a:extLst>
          </p:cNvPr>
          <p:cNvSpPr txBox="1"/>
          <p:nvPr/>
        </p:nvSpPr>
        <p:spPr>
          <a:xfrm>
            <a:off x="252248" y="762706"/>
            <a:ext cx="11587655" cy="7848302"/>
          </a:xfrm>
          <a:prstGeom prst="rect">
            <a:avLst/>
          </a:prstGeom>
          <a:noFill/>
        </p:spPr>
        <p:txBody>
          <a:bodyPr wrap="square" rtlCol="0">
            <a:spAutoFit/>
          </a:bodyPr>
          <a:lstStyle/>
          <a:p>
            <a:r>
              <a:rPr lang="en-US" sz="2800" b="1" dirty="0"/>
              <a:t>REMEMBER TO:</a:t>
            </a:r>
          </a:p>
          <a:p>
            <a:pPr algn="ctr"/>
            <a:r>
              <a:rPr lang="en-AU" sz="2800" dirty="0"/>
              <a:t>Make a judgement. ANSWER the question.</a:t>
            </a:r>
          </a:p>
          <a:p>
            <a:endParaRPr lang="en-AU" sz="2800" dirty="0"/>
          </a:p>
          <a:p>
            <a:pPr algn="ctr"/>
            <a:r>
              <a:rPr lang="en-AU" sz="2800" b="1" dirty="0"/>
              <a:t>For example (ROME) </a:t>
            </a:r>
          </a:p>
          <a:p>
            <a:r>
              <a:rPr lang="en-AU" sz="2800" b="1" dirty="0"/>
              <a:t>Question:</a:t>
            </a:r>
          </a:p>
          <a:p>
            <a:r>
              <a:rPr lang="en-AU" sz="2800" dirty="0"/>
              <a:t>Evaluate the opinion in the source about the factors which led to the formation of the First Triumvirate, and comment on the validity of the statement that this ‘amicitia’ was different to others.</a:t>
            </a:r>
            <a:endParaRPr lang="en-US" sz="2800" dirty="0"/>
          </a:p>
          <a:p>
            <a:endParaRPr lang="en-AU" sz="2800" dirty="0"/>
          </a:p>
          <a:p>
            <a:r>
              <a:rPr lang="en-AU" sz="2800" b="1" dirty="0"/>
              <a:t>Thesis statement </a:t>
            </a:r>
            <a:r>
              <a:rPr lang="en-AU" sz="2800" dirty="0"/>
              <a:t>at the start of the response: </a:t>
            </a:r>
          </a:p>
          <a:p>
            <a:r>
              <a:rPr lang="en-AU" sz="2800" dirty="0"/>
              <a:t>Senatorial opposition to the triumvirs </a:t>
            </a:r>
            <a:r>
              <a:rPr lang="en-AU" sz="2800" i="1" dirty="0"/>
              <a:t>was</a:t>
            </a:r>
            <a:r>
              <a:rPr lang="en-AU" sz="2800" dirty="0"/>
              <a:t> a fundamental catalyst for the formation of </a:t>
            </a:r>
            <a:r>
              <a:rPr lang="en-AU" sz="2800" i="1" dirty="0"/>
              <a:t>the First Triumvirate </a:t>
            </a:r>
            <a:r>
              <a:rPr lang="en-AU" sz="2800" dirty="0"/>
              <a:t>as the source indicates - the uncompromising actions of the senate must take considerable responsibility for pushing the members of the First Triumvirate together before the election in 60 BC.</a:t>
            </a:r>
            <a:endParaRPr lang="en-US" sz="2800" dirty="0"/>
          </a:p>
          <a:p>
            <a:endParaRPr lang="en-AU" sz="2800" dirty="0"/>
          </a:p>
          <a:p>
            <a:endParaRPr lang="en-AU" sz="2800" dirty="0"/>
          </a:p>
          <a:p>
            <a:endParaRPr lang="en-AU" sz="2800" dirty="0"/>
          </a:p>
          <a:p>
            <a:endParaRPr lang="en-US" sz="2800" dirty="0"/>
          </a:p>
        </p:txBody>
      </p:sp>
      <p:sp>
        <p:nvSpPr>
          <p:cNvPr id="5" name="TextBox 4">
            <a:extLst>
              <a:ext uri="{FF2B5EF4-FFF2-40B4-BE49-F238E27FC236}">
                <a16:creationId xmlns:a16="http://schemas.microsoft.com/office/drawing/2014/main" id="{BC6AB6C1-7C0C-1249-A0AE-DBB9369827B9}"/>
              </a:ext>
            </a:extLst>
          </p:cNvPr>
          <p:cNvSpPr txBox="1"/>
          <p:nvPr/>
        </p:nvSpPr>
        <p:spPr>
          <a:xfrm>
            <a:off x="3516086" y="239486"/>
            <a:ext cx="5159828" cy="523220"/>
          </a:xfrm>
          <a:prstGeom prst="rect">
            <a:avLst/>
          </a:prstGeom>
          <a:solidFill>
            <a:srgbClr val="00B0F0"/>
          </a:solidFill>
        </p:spPr>
        <p:txBody>
          <a:bodyPr wrap="square" rtlCol="0">
            <a:spAutoFit/>
          </a:bodyPr>
          <a:lstStyle/>
          <a:p>
            <a:pPr algn="ctr"/>
            <a:r>
              <a:rPr lang="en-US" sz="2800" b="1" dirty="0">
                <a:solidFill>
                  <a:schemeClr val="bg1"/>
                </a:solidFill>
              </a:rPr>
              <a:t>For your </a:t>
            </a:r>
            <a:r>
              <a:rPr lang="en-US" sz="2800" b="1" dirty="0"/>
              <a:t>THESIS STATEMENT </a:t>
            </a:r>
          </a:p>
        </p:txBody>
      </p:sp>
    </p:spTree>
    <p:extLst>
      <p:ext uri="{BB962C8B-B14F-4D97-AF65-F5344CB8AC3E}">
        <p14:creationId xmlns:p14="http://schemas.microsoft.com/office/powerpoint/2010/main" val="1517308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fade">
                                      <p:cBhvr>
                                        <p:cTn id="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8FF8F3-87C8-C44C-BC48-F261861D77C9}"/>
              </a:ext>
            </a:extLst>
          </p:cNvPr>
          <p:cNvSpPr txBox="1"/>
          <p:nvPr/>
        </p:nvSpPr>
        <p:spPr>
          <a:xfrm>
            <a:off x="869092" y="674400"/>
            <a:ext cx="10453816" cy="5509200"/>
          </a:xfrm>
          <a:prstGeom prst="rect">
            <a:avLst/>
          </a:prstGeom>
          <a:solidFill>
            <a:schemeClr val="accent3">
              <a:lumMod val="60000"/>
              <a:lumOff val="40000"/>
            </a:schemeClr>
          </a:solidFill>
        </p:spPr>
        <p:txBody>
          <a:bodyPr wrap="square" rtlCol="0">
            <a:spAutoFit/>
          </a:bodyPr>
          <a:lstStyle/>
          <a:p>
            <a:pPr algn="ctr"/>
            <a:r>
              <a:rPr lang="en-US" sz="4400" dirty="0"/>
              <a:t>What follows are examples of how to structure a response to a source analysis question. </a:t>
            </a:r>
          </a:p>
          <a:p>
            <a:pPr algn="ctr"/>
            <a:r>
              <a:rPr lang="en-US" sz="4400" dirty="0"/>
              <a:t>Each question is an old exam question. </a:t>
            </a:r>
          </a:p>
          <a:p>
            <a:pPr algn="ctr"/>
            <a:endParaRPr lang="en-US" sz="4400" dirty="0"/>
          </a:p>
          <a:p>
            <a:pPr algn="ctr"/>
            <a:r>
              <a:rPr lang="en-US" sz="4400" dirty="0"/>
              <a:t>Each example has been broken into 3 or 4 parts. Each part relates to the key aspects of the question and the scaffolding.</a:t>
            </a:r>
          </a:p>
        </p:txBody>
      </p:sp>
    </p:spTree>
    <p:extLst>
      <p:ext uri="{BB962C8B-B14F-4D97-AF65-F5344CB8AC3E}">
        <p14:creationId xmlns:p14="http://schemas.microsoft.com/office/powerpoint/2010/main" val="1335049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A9F341E-DF1C-A149-9757-986930E4DF7B}"/>
              </a:ext>
            </a:extLst>
          </p:cNvPr>
          <p:cNvSpPr/>
          <p:nvPr/>
        </p:nvSpPr>
        <p:spPr>
          <a:xfrm>
            <a:off x="375746" y="2992364"/>
            <a:ext cx="11440508" cy="3785652"/>
          </a:xfrm>
          <a:prstGeom prst="rect">
            <a:avLst/>
          </a:prstGeom>
        </p:spPr>
        <p:txBody>
          <a:bodyPr wrap="square">
            <a:spAutoFit/>
          </a:bodyPr>
          <a:lstStyle/>
          <a:p>
            <a:pPr lvl="0">
              <a:tabLst>
                <a:tab pos="180340" algn="l"/>
                <a:tab pos="457200" algn="l"/>
                <a:tab pos="5918835" algn="r"/>
              </a:tabLst>
            </a:pPr>
            <a:r>
              <a:rPr lang="en-AU" sz="2000" dirty="0">
                <a:latin typeface="Arial" panose="020B0604020202020204" pitchFamily="34" charset="0"/>
                <a:cs typeface="Arial" panose="020B0604020202020204" pitchFamily="34" charset="0"/>
              </a:rPr>
              <a:t>The temple is enormous, sprawling over 250 acres and containing complete, restored, partially destroyed and destroyed areas reduced to rubble.  Its conservation/restoration is an ongoing project and the difficulty of this task is increased by Egyptian pharaohs using and reusing other pharaohs’ inscribed and decorated stone blocks. The temple had various parts, some of which were not within the walls.  It was dedicated to Amun/</a:t>
            </a:r>
            <a:r>
              <a:rPr lang="en-AU" sz="2000" dirty="0" err="1">
                <a:latin typeface="Arial" panose="020B0604020202020204" pitchFamily="34" charset="0"/>
                <a:cs typeface="Arial" panose="020B0604020202020204" pitchFamily="34" charset="0"/>
              </a:rPr>
              <a:t>Amun</a:t>
            </a:r>
            <a:r>
              <a:rPr lang="en-AU" sz="2000" dirty="0">
                <a:latin typeface="Arial" panose="020B0604020202020204" pitchFamily="34" charset="0"/>
                <a:cs typeface="Arial" panose="020B0604020202020204" pitchFamily="34" charset="0"/>
              </a:rPr>
              <a:t> </a:t>
            </a:r>
            <a:r>
              <a:rPr lang="mr-IN" sz="2000" dirty="0">
                <a:latin typeface="Arial" panose="020B0604020202020204" pitchFamily="34" charset="0"/>
                <a:cs typeface="Arial" panose="020B0604020202020204" pitchFamily="34" charset="0"/>
              </a:rPr>
              <a:t>–</a:t>
            </a:r>
            <a:r>
              <a:rPr lang="en-AU" sz="2000" dirty="0">
                <a:latin typeface="Arial" panose="020B0604020202020204" pitchFamily="34" charset="0"/>
                <a:cs typeface="Arial" panose="020B0604020202020204" pitchFamily="34" charset="0"/>
              </a:rPr>
              <a:t> Re, the god of the area and of the reigning dynasty.  It incorporated temples/chapels to other gods </a:t>
            </a:r>
            <a:r>
              <a:rPr lang="en-AU" sz="2000" dirty="0" err="1">
                <a:latin typeface="Arial" panose="020B0604020202020204" pitchFamily="34" charset="0"/>
                <a:cs typeface="Arial" panose="020B0604020202020204" pitchFamily="34" charset="0"/>
              </a:rPr>
              <a:t>eg</a:t>
            </a:r>
            <a:r>
              <a:rPr lang="en-AU" sz="2000" dirty="0">
                <a:latin typeface="Arial" panose="020B0604020202020204" pitchFamily="34" charset="0"/>
                <a:cs typeface="Arial" panose="020B0604020202020204" pitchFamily="34" charset="0"/>
              </a:rPr>
              <a:t> Mut, Khonsu etc. it was linked to the Nile which was important for festivals which involved gods crossing the river, and was linked to the Luxor Temple by a processional way lined by sphinxes. It is made up of courts, pylons, columns, statues,  sacred lake, hypostyle hall, sanctuaries, obelisks, stele, altars etc. It is important for the  period of study because it records religious events and historical events during the period of study. The records, written and material are part of an archaeological site. The written words and images are carved onto the stone of the temple itself.</a:t>
            </a:r>
          </a:p>
        </p:txBody>
      </p:sp>
      <p:sp>
        <p:nvSpPr>
          <p:cNvPr id="3" name="TextBox 2">
            <a:extLst>
              <a:ext uri="{FF2B5EF4-FFF2-40B4-BE49-F238E27FC236}">
                <a16:creationId xmlns:a16="http://schemas.microsoft.com/office/drawing/2014/main" id="{24137179-55BD-D440-903B-6FF0C67F74AE}"/>
              </a:ext>
            </a:extLst>
          </p:cNvPr>
          <p:cNvSpPr txBox="1"/>
          <p:nvPr/>
        </p:nvSpPr>
        <p:spPr>
          <a:xfrm>
            <a:off x="2186309" y="387761"/>
            <a:ext cx="7819385" cy="584775"/>
          </a:xfrm>
          <a:prstGeom prst="rect">
            <a:avLst/>
          </a:prstGeom>
          <a:solidFill>
            <a:schemeClr val="bg2">
              <a:lumMod val="25000"/>
            </a:schemeClr>
          </a:solidFill>
        </p:spPr>
        <p:txBody>
          <a:bodyPr wrap="none" rtlCol="0">
            <a:spAutoFit/>
          </a:bodyPr>
          <a:lstStyle/>
          <a:p>
            <a:pPr algn="ctr"/>
            <a:r>
              <a:rPr lang="en-US" sz="3200" dirty="0">
                <a:solidFill>
                  <a:schemeClr val="bg1"/>
                </a:solidFill>
              </a:rPr>
              <a:t>EXAMPLE SOURCE ANALYSIS ANSWER - EGYPT</a:t>
            </a:r>
          </a:p>
        </p:txBody>
      </p:sp>
      <p:sp>
        <p:nvSpPr>
          <p:cNvPr id="4" name="TextBox 3">
            <a:extLst>
              <a:ext uri="{FF2B5EF4-FFF2-40B4-BE49-F238E27FC236}">
                <a16:creationId xmlns:a16="http://schemas.microsoft.com/office/drawing/2014/main" id="{3A8C1D80-C8F6-C549-A8D2-A04E1A593D54}"/>
              </a:ext>
            </a:extLst>
          </p:cNvPr>
          <p:cNvSpPr txBox="1"/>
          <p:nvPr/>
        </p:nvSpPr>
        <p:spPr>
          <a:xfrm>
            <a:off x="216176" y="1128370"/>
            <a:ext cx="11975824" cy="2092882"/>
          </a:xfrm>
          <a:prstGeom prst="rect">
            <a:avLst/>
          </a:prstGeom>
          <a:noFill/>
        </p:spPr>
        <p:txBody>
          <a:bodyPr wrap="square" rtlCol="0">
            <a:spAutoFit/>
          </a:bodyPr>
          <a:lstStyle/>
          <a:p>
            <a:pPr>
              <a:spcAft>
                <a:spcPts val="0"/>
              </a:spcAft>
              <a:tabLst>
                <a:tab pos="457200" algn="l"/>
                <a:tab pos="5918835" algn="r"/>
              </a:tabLst>
            </a:pPr>
            <a:r>
              <a:rPr lang="en-AU" dirty="0">
                <a:solidFill>
                  <a:srgbClr val="0070C0"/>
                </a:solidFill>
                <a:latin typeface="Arial" panose="020B0604020202020204" pitchFamily="34" charset="0"/>
                <a:ea typeface="Calibri" panose="020F0502020204030204" pitchFamily="34" charset="0"/>
                <a:cs typeface="Arial" panose="020B0604020202020204" pitchFamily="34" charset="0"/>
              </a:rPr>
              <a:t>With reference to source 2a) and 2b) and to the temple of Karnak itself, assess the extent to which the cult temple of Karnak is an important source for the period of study. In your answer you should consider t</a:t>
            </a:r>
            <a:r>
              <a:rPr lang="en-AU" dirty="0">
                <a:solidFill>
                  <a:srgbClr val="0070C0"/>
                </a:solidFill>
                <a:latin typeface="Arial" panose="020B0604020202020204" pitchFamily="34" charset="0"/>
                <a:ea typeface="Times New Roman" panose="02020603050405020304" pitchFamily="18" charset="0"/>
                <a:cs typeface="Arial" panose="020B0604020202020204" pitchFamily="34" charset="0"/>
              </a:rPr>
              <a:t>he historical and religious information in the cult temple of Karnak, and you should consider the importance of the information in the cult temple of Karnak for an understanding of the period of study</a:t>
            </a:r>
          </a:p>
          <a:p>
            <a:pPr>
              <a:spcAft>
                <a:spcPts val="0"/>
              </a:spcAft>
              <a:tabLst>
                <a:tab pos="457200" algn="l"/>
                <a:tab pos="5918835" algn="r"/>
              </a:tabLst>
            </a:pPr>
            <a:endParaRPr lang="en-AU" dirty="0">
              <a:latin typeface="Arial" panose="020B0604020202020204" pitchFamily="34" charset="0"/>
              <a:ea typeface="Times New Roman" panose="02020603050405020304" pitchFamily="18" charset="0"/>
              <a:cs typeface="Arial" panose="020B0604020202020204" pitchFamily="34" charset="0"/>
            </a:endParaRPr>
          </a:p>
          <a:p>
            <a:pPr>
              <a:spcAft>
                <a:spcPts val="0"/>
              </a:spcAft>
              <a:tabLst>
                <a:tab pos="457200" algn="l"/>
                <a:tab pos="5918835" algn="r"/>
              </a:tabLst>
            </a:pPr>
            <a:r>
              <a:rPr lang="en-AU" sz="2200" dirty="0">
                <a:latin typeface="Arial" panose="020B0604020202020204" pitchFamily="34" charset="0"/>
                <a:ea typeface="Times New Roman" panose="02020603050405020304" pitchFamily="18" charset="0"/>
                <a:cs typeface="Arial" panose="020B0604020202020204" pitchFamily="34" charset="0"/>
              </a:rPr>
              <a:t>You might </a:t>
            </a:r>
            <a:r>
              <a:rPr lang="en-AU" sz="2200" b="1" dirty="0">
                <a:latin typeface="Arial" panose="020B0604020202020204" pitchFamily="34" charset="0"/>
                <a:ea typeface="Times New Roman" panose="02020603050405020304" pitchFamily="18" charset="0"/>
                <a:cs typeface="Arial" panose="020B0604020202020204" pitchFamily="34" charset="0"/>
              </a:rPr>
              <a:t>start</a:t>
            </a:r>
            <a:r>
              <a:rPr lang="en-AU" sz="2200" dirty="0">
                <a:latin typeface="Arial" panose="020B0604020202020204" pitchFamily="34" charset="0"/>
                <a:ea typeface="Times New Roman" panose="02020603050405020304" pitchFamily="18" charset="0"/>
                <a:cs typeface="Arial" panose="020B0604020202020204" pitchFamily="34" charset="0"/>
              </a:rPr>
              <a:t> by stating something about the overall importance of the temple: </a:t>
            </a:r>
          </a:p>
          <a:p>
            <a:pPr>
              <a:spcAft>
                <a:spcPts val="0"/>
              </a:spcAft>
              <a:tabLst>
                <a:tab pos="457200" algn="l"/>
                <a:tab pos="5918835" algn="r"/>
              </a:tabLst>
            </a:pPr>
            <a:endParaRPr lang="en-AU" dirty="0">
              <a:latin typeface="Arial" panose="020B0604020202020204" pitchFamily="34" charset="0"/>
              <a:ea typeface="Times New Roman" panose="02020603050405020304" pitchFamily="18" charset="0"/>
              <a:cs typeface="Arial" panose="020B0604020202020204" pitchFamily="34" charset="0"/>
            </a:endParaRPr>
          </a:p>
        </p:txBody>
      </p:sp>
      <p:sp>
        <p:nvSpPr>
          <p:cNvPr id="5" name="TextBox 4">
            <a:extLst>
              <a:ext uri="{FF2B5EF4-FFF2-40B4-BE49-F238E27FC236}">
                <a16:creationId xmlns:a16="http://schemas.microsoft.com/office/drawing/2014/main" id="{E6BE0C4D-B884-BA44-822B-B4D89621C757}"/>
              </a:ext>
            </a:extLst>
          </p:cNvPr>
          <p:cNvSpPr txBox="1"/>
          <p:nvPr/>
        </p:nvSpPr>
        <p:spPr>
          <a:xfrm>
            <a:off x="375746" y="666704"/>
            <a:ext cx="1584473" cy="461665"/>
          </a:xfrm>
          <a:prstGeom prst="rect">
            <a:avLst/>
          </a:prstGeom>
          <a:noFill/>
        </p:spPr>
        <p:txBody>
          <a:bodyPr wrap="none" rtlCol="0">
            <a:spAutoFit/>
          </a:bodyPr>
          <a:lstStyle/>
          <a:p>
            <a:r>
              <a:rPr lang="en-US" sz="2400" b="1" dirty="0"/>
              <a:t>QUESTION</a:t>
            </a:r>
            <a:r>
              <a:rPr lang="en-US" dirty="0"/>
              <a:t> </a:t>
            </a:r>
          </a:p>
        </p:txBody>
      </p:sp>
    </p:spTree>
    <p:extLst>
      <p:ext uri="{BB962C8B-B14F-4D97-AF65-F5344CB8AC3E}">
        <p14:creationId xmlns:p14="http://schemas.microsoft.com/office/powerpoint/2010/main" val="371742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042F18-F9BD-D34E-AB5F-1A0B9B9DDB97}"/>
              </a:ext>
            </a:extLst>
          </p:cNvPr>
          <p:cNvSpPr txBox="1"/>
          <p:nvPr/>
        </p:nvSpPr>
        <p:spPr>
          <a:xfrm>
            <a:off x="705694" y="749600"/>
            <a:ext cx="5065609" cy="1554272"/>
          </a:xfrm>
          <a:prstGeom prst="rect">
            <a:avLst/>
          </a:prstGeom>
          <a:noFill/>
        </p:spPr>
        <p:txBody>
          <a:bodyPr wrap="square" rtlCol="0" anchor="t">
            <a:spAutoFit/>
          </a:bodyPr>
          <a:lstStyle/>
          <a:p>
            <a:endParaRPr lang="en-US" sz="1900" dirty="0"/>
          </a:p>
          <a:p>
            <a:endParaRPr lang="en-US" sz="1900" dirty="0"/>
          </a:p>
          <a:p>
            <a:r>
              <a:rPr lang="en-US" sz="1900" b="1" dirty="0">
                <a:solidFill>
                  <a:srgbClr val="00B0F0"/>
                </a:solidFill>
              </a:rPr>
              <a:t>STRUCTURE:</a:t>
            </a:r>
          </a:p>
          <a:p>
            <a:r>
              <a:rPr lang="en-US" sz="1900" dirty="0"/>
              <a:t>6 marks: CHOICE of 5 questions,  Answer 4 in </a:t>
            </a:r>
          </a:p>
          <a:p>
            <a:r>
              <a:rPr lang="en-US" sz="1900" dirty="0"/>
              <a:t>40 minutes (10  MINUTES and 6 MARKS EACH)</a:t>
            </a:r>
            <a:endParaRPr lang="en-US" sz="1900" dirty="0">
              <a:cs typeface="Calibri"/>
            </a:endParaRPr>
          </a:p>
        </p:txBody>
      </p:sp>
      <p:sp>
        <p:nvSpPr>
          <p:cNvPr id="3" name="TextBox 2">
            <a:extLst>
              <a:ext uri="{FF2B5EF4-FFF2-40B4-BE49-F238E27FC236}">
                <a16:creationId xmlns:a16="http://schemas.microsoft.com/office/drawing/2014/main" id="{E96C7788-73B8-EA45-A39C-E7EAA17E6EA8}"/>
              </a:ext>
            </a:extLst>
          </p:cNvPr>
          <p:cNvSpPr txBox="1"/>
          <p:nvPr/>
        </p:nvSpPr>
        <p:spPr>
          <a:xfrm>
            <a:off x="5998221" y="871427"/>
            <a:ext cx="1807028" cy="1477328"/>
          </a:xfrm>
          <a:prstGeom prst="rect">
            <a:avLst/>
          </a:prstGeom>
          <a:noFill/>
        </p:spPr>
        <p:txBody>
          <a:bodyPr wrap="square" rtlCol="0">
            <a:spAutoFit/>
          </a:bodyPr>
          <a:lstStyle/>
          <a:p>
            <a:endParaRPr lang="en-US" dirty="0"/>
          </a:p>
          <a:p>
            <a:r>
              <a:rPr lang="en-US" sz="2400" b="1" dirty="0"/>
              <a:t>NEVER</a:t>
            </a:r>
            <a:r>
              <a:rPr lang="en-US" sz="2400" dirty="0"/>
              <a:t> </a:t>
            </a:r>
            <a:r>
              <a:rPr lang="en-US" sz="2400" b="1" dirty="0"/>
              <a:t>WRITE</a:t>
            </a:r>
            <a:r>
              <a:rPr lang="en-US" sz="2400" dirty="0"/>
              <a:t> </a:t>
            </a:r>
            <a:r>
              <a:rPr lang="en-US" sz="2400" b="1" dirty="0"/>
              <a:t>NOTHING</a:t>
            </a:r>
          </a:p>
        </p:txBody>
      </p:sp>
      <p:sp>
        <p:nvSpPr>
          <p:cNvPr id="6" name="TextBox 5">
            <a:extLst>
              <a:ext uri="{FF2B5EF4-FFF2-40B4-BE49-F238E27FC236}">
                <a16:creationId xmlns:a16="http://schemas.microsoft.com/office/drawing/2014/main" id="{3DB5A825-2818-9A4D-8365-61B49990F421}"/>
              </a:ext>
            </a:extLst>
          </p:cNvPr>
          <p:cNvSpPr txBox="1"/>
          <p:nvPr/>
        </p:nvSpPr>
        <p:spPr>
          <a:xfrm>
            <a:off x="705695" y="2507415"/>
            <a:ext cx="10501148" cy="4093428"/>
          </a:xfrm>
          <a:prstGeom prst="rect">
            <a:avLst/>
          </a:prstGeom>
          <a:noFill/>
        </p:spPr>
        <p:txBody>
          <a:bodyPr wrap="square" rtlCol="0">
            <a:spAutoFit/>
          </a:bodyPr>
          <a:lstStyle/>
          <a:p>
            <a:r>
              <a:rPr lang="en-US" sz="2000" b="1" dirty="0">
                <a:solidFill>
                  <a:srgbClr val="00B0F0"/>
                </a:solidFill>
              </a:rPr>
              <a:t>TIPS FOR SUCCESS:</a:t>
            </a:r>
          </a:p>
          <a:p>
            <a:endParaRPr lang="en-US" sz="2000" dirty="0"/>
          </a:p>
          <a:p>
            <a:r>
              <a:rPr lang="en-US" sz="2000" b="1" dirty="0"/>
              <a:t>1</a:t>
            </a:r>
            <a:r>
              <a:rPr lang="en-US" sz="2000" dirty="0"/>
              <a:t>.KNOW YOUR SYLLABUS</a:t>
            </a:r>
          </a:p>
          <a:p>
            <a:r>
              <a:rPr lang="en-US" sz="2000" dirty="0"/>
              <a:t>Questions are drawn directly from key syllabus points – places, events, people, things</a:t>
            </a:r>
          </a:p>
          <a:p>
            <a:endParaRPr lang="en-US" sz="2000" dirty="0"/>
          </a:p>
          <a:p>
            <a:r>
              <a:rPr lang="en-US" sz="2000" dirty="0"/>
              <a:t>FIND 2 key points on the syllabus (do this with someone else and share the workload). Brainstorm what you know about it.  2 minutes. For the exam you must be able to do this for ALL of these points.  Try turning it into a quiz (or a </a:t>
            </a:r>
            <a:r>
              <a:rPr lang="en-US" sz="2000" i="1" dirty="0"/>
              <a:t>Quizlet</a:t>
            </a:r>
            <a:r>
              <a:rPr lang="en-US" sz="2000" dirty="0"/>
              <a:t>?) – split the syllabus into sections with a friend or study group, prepare questions and answers for your section, quiz, and swap answers.</a:t>
            </a:r>
          </a:p>
          <a:p>
            <a:endParaRPr lang="en-US" sz="2000" dirty="0"/>
          </a:p>
          <a:p>
            <a:r>
              <a:rPr lang="en-US" sz="2000" b="1" dirty="0"/>
              <a:t>2</a:t>
            </a:r>
            <a:r>
              <a:rPr lang="en-US" sz="2000" dirty="0"/>
              <a:t>. Use an introductory sentence for your answers – have a concluding sentence. </a:t>
            </a:r>
          </a:p>
          <a:p>
            <a:r>
              <a:rPr lang="en-US" sz="2000" b="1" i="1" dirty="0"/>
              <a:t>Especially important because these are 6 mark questions, and structure will improve your overall response </a:t>
            </a:r>
          </a:p>
        </p:txBody>
      </p:sp>
      <p:sp>
        <p:nvSpPr>
          <p:cNvPr id="7" name="TextBox 6">
            <a:extLst>
              <a:ext uri="{FF2B5EF4-FFF2-40B4-BE49-F238E27FC236}">
                <a16:creationId xmlns:a16="http://schemas.microsoft.com/office/drawing/2014/main" id="{15E13FFA-FB7C-204F-BF53-BCF12BE39684}"/>
              </a:ext>
            </a:extLst>
          </p:cNvPr>
          <p:cNvSpPr txBox="1"/>
          <p:nvPr/>
        </p:nvSpPr>
        <p:spPr>
          <a:xfrm>
            <a:off x="2433151" y="364879"/>
            <a:ext cx="4346022" cy="461665"/>
          </a:xfrm>
          <a:prstGeom prst="rect">
            <a:avLst/>
          </a:prstGeom>
          <a:solidFill>
            <a:srgbClr val="00B0F0"/>
          </a:solidFill>
        </p:spPr>
        <p:txBody>
          <a:bodyPr wrap="square" rtlCol="0">
            <a:spAutoFit/>
          </a:bodyPr>
          <a:lstStyle/>
          <a:p>
            <a:pPr algn="ctr"/>
            <a:r>
              <a:rPr lang="en-US" sz="2400" dirty="0"/>
              <a:t> </a:t>
            </a:r>
            <a:r>
              <a:rPr lang="en-US" sz="2400" b="1" dirty="0"/>
              <a:t>SHORT ANSWER SECTION</a:t>
            </a:r>
          </a:p>
        </p:txBody>
      </p:sp>
      <p:sp>
        <p:nvSpPr>
          <p:cNvPr id="8" name="TextBox 7">
            <a:extLst>
              <a:ext uri="{FF2B5EF4-FFF2-40B4-BE49-F238E27FC236}">
                <a16:creationId xmlns:a16="http://schemas.microsoft.com/office/drawing/2014/main" id="{9957C59B-5982-CC41-B76B-D14753768708}"/>
              </a:ext>
            </a:extLst>
          </p:cNvPr>
          <p:cNvSpPr txBox="1"/>
          <p:nvPr/>
        </p:nvSpPr>
        <p:spPr>
          <a:xfrm>
            <a:off x="8506630" y="556297"/>
            <a:ext cx="3204147" cy="2554545"/>
          </a:xfrm>
          <a:prstGeom prst="rect">
            <a:avLst/>
          </a:prstGeom>
          <a:solidFill>
            <a:srgbClr val="00B0F0"/>
          </a:solidFill>
        </p:spPr>
        <p:txBody>
          <a:bodyPr wrap="square" rtlCol="0">
            <a:spAutoFit/>
          </a:bodyPr>
          <a:lstStyle/>
          <a:p>
            <a:r>
              <a:rPr lang="en-US" sz="2000" b="1" dirty="0">
                <a:solidFill>
                  <a:schemeClr val="bg1"/>
                </a:solidFill>
              </a:rPr>
              <a:t>Important ‘doing’ words:</a:t>
            </a:r>
          </a:p>
          <a:p>
            <a:r>
              <a:rPr lang="en-US" sz="2000" dirty="0">
                <a:solidFill>
                  <a:schemeClr val="bg1"/>
                </a:solidFill>
              </a:rPr>
              <a:t>Describe (briefly)</a:t>
            </a:r>
          </a:p>
          <a:p>
            <a:r>
              <a:rPr lang="en-US" sz="2000" dirty="0">
                <a:solidFill>
                  <a:schemeClr val="bg1"/>
                </a:solidFill>
              </a:rPr>
              <a:t>Outline (and…)</a:t>
            </a:r>
          </a:p>
          <a:p>
            <a:r>
              <a:rPr lang="en-US" sz="2000" dirty="0">
                <a:solidFill>
                  <a:schemeClr val="bg1"/>
                </a:solidFill>
              </a:rPr>
              <a:t>Identify (and…)</a:t>
            </a:r>
          </a:p>
          <a:p>
            <a:r>
              <a:rPr lang="en-US" sz="2000" dirty="0">
                <a:solidFill>
                  <a:schemeClr val="bg1"/>
                </a:solidFill>
              </a:rPr>
              <a:t>Discuss briefly</a:t>
            </a:r>
          </a:p>
          <a:p>
            <a:r>
              <a:rPr lang="en-US" sz="2000" dirty="0">
                <a:solidFill>
                  <a:schemeClr val="bg1"/>
                </a:solidFill>
              </a:rPr>
              <a:t>Compare</a:t>
            </a:r>
          </a:p>
          <a:p>
            <a:r>
              <a:rPr lang="en-US" sz="2000" dirty="0">
                <a:solidFill>
                  <a:schemeClr val="bg1"/>
                </a:solidFill>
              </a:rPr>
              <a:t>Assess </a:t>
            </a:r>
          </a:p>
          <a:p>
            <a:r>
              <a:rPr lang="en-US" sz="2000" dirty="0">
                <a:solidFill>
                  <a:schemeClr val="bg1"/>
                </a:solidFill>
              </a:rPr>
              <a:t>Examine</a:t>
            </a:r>
          </a:p>
        </p:txBody>
      </p:sp>
    </p:spTree>
    <p:extLst>
      <p:ext uri="{BB962C8B-B14F-4D97-AF65-F5344CB8AC3E}">
        <p14:creationId xmlns:p14="http://schemas.microsoft.com/office/powerpoint/2010/main" val="2454107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par>
                                <p:cTn id="21" presetID="42" presetClass="entr" presetSubtype="0" fill="hold"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fade">
                                      <p:cBhvr>
                                        <p:cTn id="23" dur="1000"/>
                                        <p:tgtEl>
                                          <p:spTgt spid="6">
                                            <p:txEl>
                                              <p:pRg st="3" end="3"/>
                                            </p:txEl>
                                          </p:spTgt>
                                        </p:tgtEl>
                                      </p:cBhvr>
                                    </p:animEffect>
                                    <p:anim calcmode="lin" valueType="num">
                                      <p:cBhvr>
                                        <p:cTn id="24"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6">
                                            <p:txEl>
                                              <p:pRg st="7" end="7"/>
                                            </p:txEl>
                                          </p:spTgt>
                                        </p:tgtEl>
                                        <p:attrNameLst>
                                          <p:attrName>style.visibility</p:attrName>
                                        </p:attrNameLst>
                                      </p:cBhvr>
                                      <p:to>
                                        <p:strVal val="visible"/>
                                      </p:to>
                                    </p:set>
                                  </p:childTnLst>
                                </p:cTn>
                              </p:par>
                              <p:par>
                                <p:cTn id="34" presetID="42" presetClass="entr" presetSubtype="0" fill="hold" nodeType="withEffect">
                                  <p:stCondLst>
                                    <p:cond delay="0"/>
                                  </p:stCondLst>
                                  <p:childTnLst>
                                    <p:set>
                                      <p:cBhvr>
                                        <p:cTn id="35" dur="1" fill="hold">
                                          <p:stCondLst>
                                            <p:cond delay="0"/>
                                          </p:stCondLst>
                                        </p:cTn>
                                        <p:tgtEl>
                                          <p:spTgt spid="6">
                                            <p:txEl>
                                              <p:pRg st="8" end="8"/>
                                            </p:txEl>
                                          </p:spTgt>
                                        </p:tgtEl>
                                        <p:attrNameLst>
                                          <p:attrName>style.visibility</p:attrName>
                                        </p:attrNameLst>
                                      </p:cBhvr>
                                      <p:to>
                                        <p:strVal val="visible"/>
                                      </p:to>
                                    </p:set>
                                    <p:animEffect transition="in" filter="fade">
                                      <p:cBhvr>
                                        <p:cTn id="36" dur="1000"/>
                                        <p:tgtEl>
                                          <p:spTgt spid="6">
                                            <p:txEl>
                                              <p:pRg st="8" end="8"/>
                                            </p:txEl>
                                          </p:spTgt>
                                        </p:tgtEl>
                                      </p:cBhvr>
                                    </p:animEffect>
                                    <p:anim calcmode="lin" valueType="num">
                                      <p:cBhvr>
                                        <p:cTn id="37"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38"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8333631-4713-264F-B251-1608755330DB}"/>
              </a:ext>
            </a:extLst>
          </p:cNvPr>
          <p:cNvSpPr/>
          <p:nvPr/>
        </p:nvSpPr>
        <p:spPr>
          <a:xfrm>
            <a:off x="0" y="1803533"/>
            <a:ext cx="11508828" cy="4832092"/>
          </a:xfrm>
          <a:prstGeom prst="rect">
            <a:avLst/>
          </a:prstGeom>
        </p:spPr>
        <p:txBody>
          <a:bodyPr wrap="square">
            <a:spAutoFit/>
          </a:bodyPr>
          <a:lstStyle/>
          <a:p>
            <a:pPr marL="342900" lvl="0" indent="-342900">
              <a:buFont typeface="Symbol" pitchFamily="2" charset="2"/>
              <a:buChar char=""/>
              <a:tabLst>
                <a:tab pos="180340" algn="l"/>
                <a:tab pos="457200" algn="l"/>
                <a:tab pos="5918835" algn="r"/>
                <a:tab pos="180340" algn="l"/>
                <a:tab pos="457200" algn="l"/>
                <a:tab pos="5918835" algn="r"/>
              </a:tabLst>
            </a:pPr>
            <a:r>
              <a:rPr lang="en-AU" sz="2200" dirty="0">
                <a:latin typeface="Arial" panose="020B0604020202020204" pitchFamily="34" charset="0"/>
                <a:cs typeface="Arial" panose="020B0604020202020204" pitchFamily="34" charset="0"/>
              </a:rPr>
              <a:t>Dedicated to Amun/ </a:t>
            </a:r>
            <a:r>
              <a:rPr lang="en-AU" sz="2200" dirty="0" err="1">
                <a:latin typeface="Arial" panose="020B0604020202020204" pitchFamily="34" charset="0"/>
                <a:cs typeface="Arial" panose="020B0604020202020204" pitchFamily="34" charset="0"/>
              </a:rPr>
              <a:t>Amun</a:t>
            </a:r>
            <a:r>
              <a:rPr lang="en-AU" sz="2200" dirty="0">
                <a:latin typeface="Arial" panose="020B0604020202020204" pitchFamily="34" charset="0"/>
                <a:cs typeface="Arial" panose="020B0604020202020204" pitchFamily="34" charset="0"/>
              </a:rPr>
              <a:t> - Re</a:t>
            </a:r>
          </a:p>
          <a:p>
            <a:pPr marL="342900" lvl="0" indent="-342900">
              <a:buFont typeface="Symbol" pitchFamily="2" charset="2"/>
              <a:buChar char=""/>
              <a:tabLst>
                <a:tab pos="180340" algn="l"/>
                <a:tab pos="457200" algn="l"/>
                <a:tab pos="5918835" algn="r"/>
                <a:tab pos="180340" algn="l"/>
                <a:tab pos="457200" algn="l"/>
                <a:tab pos="5918835" algn="r"/>
              </a:tabLst>
            </a:pPr>
            <a:r>
              <a:rPr lang="en-AU" sz="2200" dirty="0">
                <a:latin typeface="Arial" panose="020B0604020202020204" pitchFamily="34" charset="0"/>
                <a:cs typeface="Arial" panose="020B0604020202020204" pitchFamily="34" charset="0"/>
              </a:rPr>
              <a:t>It was the temple of the Theban triad of Amun, Mut and Khonsu – each of which was venerated separately and together at this site, as is shown in Source 1b as the god </a:t>
            </a:r>
            <a:r>
              <a:rPr lang="en-AU" sz="2200" dirty="0" err="1">
                <a:latin typeface="Arial" panose="020B0604020202020204" pitchFamily="34" charset="0"/>
                <a:cs typeface="Arial" panose="020B0604020202020204" pitchFamily="34" charset="0"/>
              </a:rPr>
              <a:t>Khonsu</a:t>
            </a:r>
            <a:r>
              <a:rPr lang="en-AU" sz="2200" dirty="0">
                <a:latin typeface="Arial" panose="020B0604020202020204" pitchFamily="34" charset="0"/>
                <a:cs typeface="Arial" panose="020B0604020202020204" pitchFamily="34" charset="0"/>
              </a:rPr>
              <a:t> is processed through the temple, carried in his barque by priests.</a:t>
            </a:r>
          </a:p>
          <a:p>
            <a:pPr marL="342900" lvl="0" indent="-342900">
              <a:buFont typeface="Symbol" pitchFamily="2" charset="2"/>
              <a:buChar char=""/>
              <a:tabLst>
                <a:tab pos="180340" algn="l"/>
                <a:tab pos="457200" algn="l"/>
                <a:tab pos="5918835" algn="r"/>
                <a:tab pos="180340" algn="l"/>
                <a:tab pos="457200" algn="l"/>
                <a:tab pos="5918835" algn="r"/>
              </a:tabLst>
            </a:pPr>
            <a:r>
              <a:rPr lang="en-AU" sz="2200" dirty="0">
                <a:latin typeface="Arial" panose="020B0604020202020204" pitchFamily="34" charset="0"/>
                <a:cs typeface="Arial" panose="020B0604020202020204" pitchFamily="34" charset="0"/>
              </a:rPr>
              <a:t>It was the important starting and finishing point for the great religious festivals where the gods were processed outside of the temple where the general public could join in </a:t>
            </a:r>
            <a:r>
              <a:rPr lang="en-AU" sz="2200" dirty="0" err="1">
                <a:latin typeface="Arial" panose="020B0604020202020204" pitchFamily="34" charset="0"/>
                <a:cs typeface="Arial" panose="020B0604020202020204" pitchFamily="34" charset="0"/>
              </a:rPr>
              <a:t>eg</a:t>
            </a:r>
            <a:r>
              <a:rPr lang="en-AU" sz="2200" dirty="0">
                <a:latin typeface="Arial" panose="020B0604020202020204" pitchFamily="34" charset="0"/>
                <a:cs typeface="Arial" panose="020B0604020202020204" pitchFamily="34" charset="0"/>
              </a:rPr>
              <a:t> of the Festival of the </a:t>
            </a:r>
            <a:r>
              <a:rPr lang="en-AU" sz="2200" dirty="0" err="1">
                <a:latin typeface="Arial" panose="020B0604020202020204" pitchFamily="34" charset="0"/>
                <a:cs typeface="Arial" panose="020B0604020202020204" pitchFamily="34" charset="0"/>
              </a:rPr>
              <a:t>Opet</a:t>
            </a:r>
            <a:r>
              <a:rPr lang="en-AU" sz="2200" dirty="0">
                <a:latin typeface="Arial" panose="020B0604020202020204" pitchFamily="34" charset="0"/>
                <a:cs typeface="Arial" panose="020B0604020202020204" pitchFamily="34" charset="0"/>
              </a:rPr>
              <a:t>,  and the Beautiful Festival of the Valley.</a:t>
            </a:r>
          </a:p>
          <a:p>
            <a:pPr marL="342900" lvl="0" indent="-342900">
              <a:buFont typeface="Symbol" pitchFamily="2" charset="2"/>
              <a:buChar char=""/>
              <a:tabLst>
                <a:tab pos="180340" algn="l"/>
                <a:tab pos="457200" algn="l"/>
                <a:tab pos="5918835" algn="r"/>
                <a:tab pos="180340" algn="l"/>
                <a:tab pos="457200" algn="l"/>
                <a:tab pos="5918835" algn="r"/>
              </a:tabLst>
            </a:pPr>
            <a:r>
              <a:rPr lang="en-AU" sz="2200" dirty="0">
                <a:latin typeface="Arial" panose="020B0604020202020204" pitchFamily="34" charset="0"/>
                <a:cs typeface="Arial" panose="020B0604020202020204" pitchFamily="34" charset="0"/>
              </a:rPr>
              <a:t>The Opet temple, the temple of Ptah, the precinct of Montu and the precinct of </a:t>
            </a:r>
            <a:r>
              <a:rPr lang="en-AU" sz="2200" dirty="0" err="1">
                <a:latin typeface="Arial" panose="020B0604020202020204" pitchFamily="34" charset="0"/>
                <a:cs typeface="Arial" panose="020B0604020202020204" pitchFamily="34" charset="0"/>
              </a:rPr>
              <a:t>Mut</a:t>
            </a:r>
            <a:r>
              <a:rPr lang="en-AU" sz="2200" dirty="0">
                <a:latin typeface="Arial" panose="020B0604020202020204" pitchFamily="34" charset="0"/>
                <a:cs typeface="Arial" panose="020B0604020202020204" pitchFamily="34" charset="0"/>
              </a:rPr>
              <a:t> as well as chapels to other gods were all integral parts of this temple and each had their coterie of priests..</a:t>
            </a:r>
          </a:p>
          <a:p>
            <a:pPr marL="342900" lvl="0" indent="-342900">
              <a:buFont typeface="Symbol" pitchFamily="2" charset="2"/>
              <a:buChar char=""/>
              <a:tabLst>
                <a:tab pos="180340" algn="l"/>
                <a:tab pos="457200" algn="l"/>
                <a:tab pos="5918835" algn="r"/>
                <a:tab pos="180340" algn="l"/>
                <a:tab pos="457200" algn="l"/>
                <a:tab pos="5918835" algn="r"/>
              </a:tabLst>
            </a:pPr>
            <a:r>
              <a:rPr lang="en-AU" sz="2200" dirty="0">
                <a:latin typeface="Arial" panose="020B0604020202020204" pitchFamily="34" charset="0"/>
                <a:cs typeface="Arial" panose="020B0604020202020204" pitchFamily="34" charset="0"/>
              </a:rPr>
              <a:t>the Gem Pa Aton of Akhenaton which although like the Mut Temple is outside the walls, can still be considered in this answer --- one of the most important discoveries here were the statues of Akhenaten which had been buried in the temple and which were quite grotesque in the style favoured in the early part of his reign.</a:t>
            </a:r>
          </a:p>
        </p:txBody>
      </p:sp>
      <p:sp>
        <p:nvSpPr>
          <p:cNvPr id="3" name="TextBox 2">
            <a:extLst>
              <a:ext uri="{FF2B5EF4-FFF2-40B4-BE49-F238E27FC236}">
                <a16:creationId xmlns:a16="http://schemas.microsoft.com/office/drawing/2014/main" id="{7836878A-1A6B-6044-AF21-329BA236E58D}"/>
              </a:ext>
            </a:extLst>
          </p:cNvPr>
          <p:cNvSpPr txBox="1"/>
          <p:nvPr/>
        </p:nvSpPr>
        <p:spPr>
          <a:xfrm>
            <a:off x="164924" y="972536"/>
            <a:ext cx="11202014" cy="830997"/>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You might then </a:t>
            </a:r>
            <a:r>
              <a:rPr lang="en-US" sz="2400" b="1" dirty="0">
                <a:latin typeface="Arial" panose="020B0604020202020204" pitchFamily="34" charset="0"/>
                <a:cs typeface="Arial" panose="020B0604020202020204" pitchFamily="34" charset="0"/>
              </a:rPr>
              <a:t>continue</a:t>
            </a:r>
            <a:r>
              <a:rPr lang="en-US" sz="2400" dirty="0">
                <a:latin typeface="Arial" panose="020B0604020202020204" pitchFamily="34" charset="0"/>
                <a:cs typeface="Arial" panose="020B0604020202020204" pitchFamily="34" charset="0"/>
              </a:rPr>
              <a:t> by assessing the religious importance of the Karnak temple, and could include these kinds of examples:</a:t>
            </a:r>
          </a:p>
        </p:txBody>
      </p:sp>
      <p:sp>
        <p:nvSpPr>
          <p:cNvPr id="4" name="TextBox 3">
            <a:extLst>
              <a:ext uri="{FF2B5EF4-FFF2-40B4-BE49-F238E27FC236}">
                <a16:creationId xmlns:a16="http://schemas.microsoft.com/office/drawing/2014/main" id="{7D794A12-0D7F-F04A-BBAA-DEC3CA949254}"/>
              </a:ext>
            </a:extLst>
          </p:cNvPr>
          <p:cNvSpPr txBox="1"/>
          <p:nvPr/>
        </p:nvSpPr>
        <p:spPr>
          <a:xfrm>
            <a:off x="2186309" y="387761"/>
            <a:ext cx="7819385" cy="584775"/>
          </a:xfrm>
          <a:prstGeom prst="rect">
            <a:avLst/>
          </a:prstGeom>
          <a:solidFill>
            <a:schemeClr val="bg2">
              <a:lumMod val="25000"/>
            </a:schemeClr>
          </a:solidFill>
        </p:spPr>
        <p:txBody>
          <a:bodyPr wrap="none" rtlCol="0">
            <a:spAutoFit/>
          </a:bodyPr>
          <a:lstStyle/>
          <a:p>
            <a:pPr algn="ctr"/>
            <a:r>
              <a:rPr lang="en-US" sz="3200" dirty="0">
                <a:solidFill>
                  <a:schemeClr val="bg1"/>
                </a:solidFill>
              </a:rPr>
              <a:t>EXAMPLE SOURCE ANALYSIS ANSWER - EGYPT</a:t>
            </a:r>
          </a:p>
        </p:txBody>
      </p:sp>
    </p:spTree>
    <p:extLst>
      <p:ext uri="{BB962C8B-B14F-4D97-AF65-F5344CB8AC3E}">
        <p14:creationId xmlns:p14="http://schemas.microsoft.com/office/powerpoint/2010/main" val="1622422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9BD252C-2425-B748-A845-9E1456FFB5FE}"/>
              </a:ext>
            </a:extLst>
          </p:cNvPr>
          <p:cNvSpPr/>
          <p:nvPr/>
        </p:nvSpPr>
        <p:spPr>
          <a:xfrm>
            <a:off x="0" y="707886"/>
            <a:ext cx="12021209" cy="6232476"/>
          </a:xfrm>
          <a:prstGeom prst="rect">
            <a:avLst/>
          </a:prstGeom>
        </p:spPr>
        <p:txBody>
          <a:bodyPr wrap="square">
            <a:spAutoFit/>
          </a:bodyPr>
          <a:lstStyle/>
          <a:p>
            <a:pPr lvl="0">
              <a:tabLst>
                <a:tab pos="180340" algn="l"/>
                <a:tab pos="457200" algn="l"/>
                <a:tab pos="5918835" algn="r"/>
              </a:tabLst>
            </a:pPr>
            <a:r>
              <a:rPr lang="en-AU" sz="2100" dirty="0"/>
              <a:t>Various structures by the pharaohs of Dynasties 18 &amp; 19 help us understand the historical period:</a:t>
            </a:r>
          </a:p>
          <a:p>
            <a:pPr marL="342900" lvl="0" indent="-342900">
              <a:buFont typeface="Symbol" pitchFamily="2" charset="2"/>
              <a:buChar char=""/>
              <a:tabLst>
                <a:tab pos="180340" algn="l"/>
                <a:tab pos="457200" algn="l"/>
                <a:tab pos="5918835" algn="r"/>
              </a:tabLst>
            </a:pPr>
            <a:r>
              <a:rPr lang="en-AU" sz="2100" dirty="0"/>
              <a:t>The obelisk of Tuthmosis I, father of Hatshepsut.  Obelisks were a political and religious statement of power and originally there were two. The obelisks of Hatshepsut, originally there were four, were part of her efforts to legitimise her co-regency with Tuthmosis III and again are statements of political and religious power. The erecting of an obelisk was an enormous undertaking and tells us a great deal about the overall power of the Pharaohs who could quarry them, ship them from Aswan to Luxor, bring them ashore and erect them. </a:t>
            </a:r>
          </a:p>
          <a:p>
            <a:pPr marL="342900" lvl="0" indent="-342900">
              <a:buFont typeface="Symbol" pitchFamily="2" charset="2"/>
              <a:buChar char=""/>
              <a:tabLst>
                <a:tab pos="180340" algn="l"/>
                <a:tab pos="457200" algn="l"/>
                <a:tab pos="5918835" algn="r"/>
              </a:tabLst>
            </a:pPr>
            <a:r>
              <a:rPr lang="en-AU" sz="2100" dirty="0"/>
              <a:t>Hatshepsut’s reconstructed </a:t>
            </a:r>
            <a:r>
              <a:rPr lang="en-AU" sz="2100" dirty="0" err="1"/>
              <a:t>Chapelle</a:t>
            </a:r>
            <a:r>
              <a:rPr lang="en-AU" sz="2100" dirty="0"/>
              <a:t> Rouge. This was evidence of her temporal and religious power and of her relationship with Tuthmosis III in that she died before it was finished and he finished it, before later reusing blocks from it.</a:t>
            </a:r>
          </a:p>
          <a:p>
            <a:pPr marL="342900" lvl="0" indent="-342900">
              <a:buFont typeface="Symbol" pitchFamily="2" charset="2"/>
              <a:buChar char=""/>
              <a:tabLst>
                <a:tab pos="180340" algn="l"/>
                <a:tab pos="457200" algn="l"/>
                <a:tab pos="5918835" algn="r"/>
              </a:tabLst>
            </a:pPr>
            <a:r>
              <a:rPr lang="en-AU" sz="2100" dirty="0"/>
              <a:t>Tuthmosis III’s botanical room with beautiful representations in stone of the exotic flora and fauna seen and recorded during foreign military campaigns gives us an insight into what </a:t>
            </a:r>
            <a:r>
              <a:rPr lang="en-AU" sz="2100" dirty="0" err="1"/>
              <a:t>Tuthmosis</a:t>
            </a:r>
            <a:r>
              <a:rPr lang="en-AU" sz="2100" dirty="0"/>
              <a:t> III considered appropriate to record for the glory of the gods.  The so called ‘Annals of Tuthmosis III’ are inscribed on the walls of the Karnak Temple and provide a detailed record of his campaigns in Syria/Palestine.</a:t>
            </a:r>
          </a:p>
          <a:p>
            <a:pPr marL="342900" lvl="0" indent="-342900">
              <a:buFont typeface="Symbol" pitchFamily="2" charset="2"/>
              <a:buChar char=""/>
              <a:tabLst>
                <a:tab pos="180340" algn="l"/>
                <a:tab pos="457200" algn="l"/>
                <a:tab pos="5918835" algn="r"/>
              </a:tabLst>
            </a:pPr>
            <a:r>
              <a:rPr lang="en-AU" sz="2100" dirty="0"/>
              <a:t>Tuthmosis III set up a king list but it is badly broken and there are no kings extant from the period of study</a:t>
            </a:r>
          </a:p>
          <a:p>
            <a:pPr marL="342900" lvl="0" indent="-342900">
              <a:buFont typeface="Symbol" pitchFamily="2" charset="2"/>
              <a:buChar char=""/>
              <a:tabLst>
                <a:tab pos="180340" algn="l"/>
                <a:tab pos="457200" algn="l"/>
                <a:tab pos="5918835" algn="r"/>
              </a:tabLst>
            </a:pPr>
            <a:r>
              <a:rPr lang="en-AU" sz="2100" dirty="0" err="1"/>
              <a:t>Seti</a:t>
            </a:r>
            <a:r>
              <a:rPr lang="en-AU" sz="2100" dirty="0"/>
              <a:t> I and Ramses II recorded their military achievements in Syria/Palestine, including the Battle of </a:t>
            </a:r>
            <a:r>
              <a:rPr lang="en-AU" sz="2100" dirty="0" err="1"/>
              <a:t>Kadesh</a:t>
            </a:r>
            <a:r>
              <a:rPr lang="en-AU" sz="2100" dirty="0"/>
              <a:t>.</a:t>
            </a:r>
          </a:p>
          <a:p>
            <a:pPr marL="342900" lvl="0" indent="-342900">
              <a:buFont typeface="Symbol" pitchFamily="2" charset="2"/>
              <a:buChar char=""/>
              <a:tabLst>
                <a:tab pos="180340" algn="l"/>
                <a:tab pos="457200" algn="l"/>
                <a:tab pos="5918835" algn="r"/>
              </a:tabLst>
            </a:pPr>
            <a:r>
              <a:rPr lang="en-AU" sz="2100" dirty="0"/>
              <a:t>The art work in the carvings of victorious Egyptian armies and pharaohs and their defeated enemies and the long lists of conquered cities and peoples underscores the powerful image that the pharaohs sought to promote to the universe but ordinary people did not get to see any of this as it was meant for the gods.</a:t>
            </a:r>
            <a:endParaRPr lang="en-AU" sz="2100" dirty="0">
              <a:latin typeface="Arial" panose="020B0604020202020204" pitchFamily="34" charset="0"/>
              <a:ea typeface="Arial Unicode MS" panose="020B0604020202020204" pitchFamily="34" charset="-128"/>
              <a:cs typeface="Times New Roman" panose="02020603050405020304" pitchFamily="18" charset="0"/>
            </a:endParaRPr>
          </a:p>
        </p:txBody>
      </p:sp>
      <p:sp>
        <p:nvSpPr>
          <p:cNvPr id="4" name="TextBox 3">
            <a:extLst>
              <a:ext uri="{FF2B5EF4-FFF2-40B4-BE49-F238E27FC236}">
                <a16:creationId xmlns:a16="http://schemas.microsoft.com/office/drawing/2014/main" id="{7511DBF9-A88E-6045-B864-43C285AD11B5}"/>
              </a:ext>
            </a:extLst>
          </p:cNvPr>
          <p:cNvSpPr txBox="1"/>
          <p:nvPr/>
        </p:nvSpPr>
        <p:spPr>
          <a:xfrm>
            <a:off x="3479894" y="0"/>
            <a:ext cx="8541315" cy="584776"/>
          </a:xfrm>
          <a:prstGeom prst="rect">
            <a:avLst/>
          </a:prstGeom>
          <a:solidFill>
            <a:schemeClr val="bg2">
              <a:lumMod val="25000"/>
            </a:schemeClr>
          </a:solidFill>
        </p:spPr>
        <p:txBody>
          <a:bodyPr wrap="square" rtlCol="0">
            <a:spAutoFit/>
          </a:bodyPr>
          <a:lstStyle/>
          <a:p>
            <a:pPr algn="ctr"/>
            <a:r>
              <a:rPr lang="en-US" sz="3200" dirty="0">
                <a:solidFill>
                  <a:schemeClr val="bg1"/>
                </a:solidFill>
              </a:rPr>
              <a:t>EXAMPLE SOURCE ANALYSIS ANSWER - EGYPT</a:t>
            </a:r>
          </a:p>
        </p:txBody>
      </p:sp>
      <p:sp>
        <p:nvSpPr>
          <p:cNvPr id="5" name="TextBox 4">
            <a:extLst>
              <a:ext uri="{FF2B5EF4-FFF2-40B4-BE49-F238E27FC236}">
                <a16:creationId xmlns:a16="http://schemas.microsoft.com/office/drawing/2014/main" id="{CB668E92-2F6C-D34F-BFF1-2672FA1DABAD}"/>
              </a:ext>
            </a:extLst>
          </p:cNvPr>
          <p:cNvSpPr txBox="1"/>
          <p:nvPr/>
        </p:nvSpPr>
        <p:spPr>
          <a:xfrm>
            <a:off x="165541" y="0"/>
            <a:ext cx="4012321" cy="707886"/>
          </a:xfrm>
          <a:prstGeom prst="rect">
            <a:avLst/>
          </a:prstGeom>
          <a:noFill/>
        </p:spPr>
        <p:txBody>
          <a:bodyPr wrap="square" rtlCol="0">
            <a:spAutoFit/>
          </a:bodyPr>
          <a:lstStyle/>
          <a:p>
            <a:r>
              <a:rPr lang="en-US" sz="2000" b="1" dirty="0"/>
              <a:t>The importance of the temple </a:t>
            </a:r>
          </a:p>
          <a:p>
            <a:r>
              <a:rPr lang="en-US" sz="2000" b="1" dirty="0"/>
              <a:t>might include discussion of:</a:t>
            </a:r>
          </a:p>
        </p:txBody>
      </p:sp>
    </p:spTree>
    <p:extLst>
      <p:ext uri="{BB962C8B-B14F-4D97-AF65-F5344CB8AC3E}">
        <p14:creationId xmlns:p14="http://schemas.microsoft.com/office/powerpoint/2010/main" val="246991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51477B-0A5C-A646-9B6B-3C43F909A8A7}"/>
              </a:ext>
            </a:extLst>
          </p:cNvPr>
          <p:cNvSpPr/>
          <p:nvPr/>
        </p:nvSpPr>
        <p:spPr>
          <a:xfrm>
            <a:off x="172542" y="2149019"/>
            <a:ext cx="11848667" cy="4708981"/>
          </a:xfrm>
          <a:prstGeom prst="rect">
            <a:avLst/>
          </a:prstGeom>
        </p:spPr>
        <p:txBody>
          <a:bodyPr wrap="square">
            <a:spAutoFit/>
          </a:bodyPr>
          <a:lstStyle/>
          <a:p>
            <a:pPr>
              <a:spcAft>
                <a:spcPts val="0"/>
              </a:spcAft>
              <a:tabLst>
                <a:tab pos="457200" algn="l"/>
                <a:tab pos="5918835" algn="r"/>
              </a:tabLst>
            </a:pPr>
            <a:r>
              <a:rPr lang="en-AU"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In your response, for </a:t>
            </a:r>
            <a:r>
              <a:rPr lang="en-AU"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context</a:t>
            </a:r>
            <a:r>
              <a:rPr lang="en-AU"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you might discuss something about:</a:t>
            </a:r>
          </a:p>
          <a:p>
            <a:pPr>
              <a:spcAft>
                <a:spcPts val="0"/>
              </a:spcAft>
              <a:tabLst>
                <a:tab pos="457200" algn="l"/>
                <a:tab pos="5918835" algn="r"/>
              </a:tabLst>
            </a:pPr>
            <a:r>
              <a:rPr lang="en-AU"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In 425 ‘by chance’ a storm forced Demosthenes’ fleet into Pylos, according to Thucydides he persuaded his fellow generals Sophocles and Eurymedon to establish a garrisoned fort at Pylos, facing the island of Sphacteria.  </a:t>
            </a:r>
            <a:endParaRPr lang="en-AU" sz="20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Lst>
            </a:pPr>
            <a:r>
              <a:rPr lang="en-AU"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When the campaign continued without any speedy resolution, the Athenian Demos apparently began to regret that it had not accepted the earlier truce offered by Sparta. The Athenian assembly met and the discussion led to Cleon claiming that sending investigators to discover the truth of the situation at Pylos would do no good, instead Cleon suggested that there should be an Athenian assault on the island, stating that the Generals should have done this already, as he would have done in their place. Nicias offered Cleon his place as General to lead the assault, which was supported by calls from the Demos. Cleon accepted. He carried out an efficient campaign and the Athenians took control of the island, 128 Spartans were killed in the battle, 292 prisoners were taken to Athens, about 120 of whom were Spartiates. Pylos was garrisoned as Demosthenes had intended and used as a base for Athenian/allied raids into the Peloponnese. Spartan embassies approached Athens to negotiate the return of the prisoners. None was successful. </a:t>
            </a:r>
            <a:endParaRPr lang="en-AU" sz="2000" dirty="0">
              <a:latin typeface="Arial" panose="020B060402020202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64CF08C3-3AAA-AB4B-ABD1-529800A46EF3}"/>
              </a:ext>
            </a:extLst>
          </p:cNvPr>
          <p:cNvSpPr txBox="1"/>
          <p:nvPr/>
        </p:nvSpPr>
        <p:spPr>
          <a:xfrm>
            <a:off x="362607" y="859300"/>
            <a:ext cx="11209281" cy="1631216"/>
          </a:xfrm>
          <a:prstGeom prst="rect">
            <a:avLst/>
          </a:prstGeom>
          <a:noFill/>
        </p:spPr>
        <p:txBody>
          <a:bodyPr wrap="square" rtlCol="0">
            <a:spAutoFit/>
          </a:bodyPr>
          <a:lstStyle/>
          <a:p>
            <a:r>
              <a:rPr lang="en-AU" sz="2000" dirty="0">
                <a:solidFill>
                  <a:srgbClr val="0070C0"/>
                </a:solidFill>
                <a:latin typeface="Arial" panose="020B0604020202020204" pitchFamily="34" charset="0"/>
                <a:cs typeface="Arial" panose="020B0604020202020204" pitchFamily="34" charset="0"/>
              </a:rPr>
              <a:t>With reference to the source and to your knowledge of the period, assess the accuracy of Thucydides’ representation of Cleon. In your answer you should consider the historical context of events described, Thucydides’ perspective of Cleon and other evidence and/or examples of Cleon's actions in the Archidamian War. </a:t>
            </a:r>
          </a:p>
          <a:p>
            <a:endParaRPr lang="en-AU" sz="2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5EF5D961-B698-8949-8EB3-C476E5244309}"/>
              </a:ext>
            </a:extLst>
          </p:cNvPr>
          <p:cNvSpPr txBox="1"/>
          <p:nvPr/>
        </p:nvSpPr>
        <p:spPr>
          <a:xfrm>
            <a:off x="2088931" y="171620"/>
            <a:ext cx="8014138" cy="584775"/>
          </a:xfrm>
          <a:prstGeom prst="rect">
            <a:avLst/>
          </a:prstGeom>
          <a:solidFill>
            <a:schemeClr val="bg2">
              <a:lumMod val="25000"/>
            </a:schemeClr>
          </a:solidFill>
        </p:spPr>
        <p:txBody>
          <a:bodyPr wrap="square" rtlCol="0">
            <a:spAutoFit/>
          </a:bodyPr>
          <a:lstStyle/>
          <a:p>
            <a:pPr algn="ctr"/>
            <a:r>
              <a:rPr lang="en-US" sz="3200" dirty="0">
                <a:solidFill>
                  <a:schemeClr val="bg1"/>
                </a:solidFill>
              </a:rPr>
              <a:t>EXAMPLE SOURCE ANALYSIS ANSWER - GREECE</a:t>
            </a:r>
          </a:p>
        </p:txBody>
      </p:sp>
      <p:sp>
        <p:nvSpPr>
          <p:cNvPr id="7" name="TextBox 6">
            <a:extLst>
              <a:ext uri="{FF2B5EF4-FFF2-40B4-BE49-F238E27FC236}">
                <a16:creationId xmlns:a16="http://schemas.microsoft.com/office/drawing/2014/main" id="{1E7FD7A1-44A9-EE41-8F24-2A53F5B44970}"/>
              </a:ext>
            </a:extLst>
          </p:cNvPr>
          <p:cNvSpPr txBox="1"/>
          <p:nvPr/>
        </p:nvSpPr>
        <p:spPr>
          <a:xfrm>
            <a:off x="172542" y="592404"/>
            <a:ext cx="1467072" cy="369332"/>
          </a:xfrm>
          <a:prstGeom prst="rect">
            <a:avLst/>
          </a:prstGeom>
          <a:noFill/>
        </p:spPr>
        <p:txBody>
          <a:bodyPr wrap="square" rtlCol="0">
            <a:spAutoFit/>
          </a:bodyPr>
          <a:lstStyle/>
          <a:p>
            <a:r>
              <a:rPr lang="en-AU" b="1" dirty="0">
                <a:latin typeface="Arial" panose="020B0604020202020204" pitchFamily="34" charset="0"/>
                <a:cs typeface="Arial" panose="020B0604020202020204" pitchFamily="34" charset="0"/>
              </a:rPr>
              <a:t>QUESTION:</a:t>
            </a:r>
            <a:endParaRPr lang="en-US" dirty="0"/>
          </a:p>
        </p:txBody>
      </p:sp>
    </p:spTree>
    <p:extLst>
      <p:ext uri="{BB962C8B-B14F-4D97-AF65-F5344CB8AC3E}">
        <p14:creationId xmlns:p14="http://schemas.microsoft.com/office/powerpoint/2010/main" val="3859942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28252C-D438-474D-B844-16D1B9C49E34}"/>
              </a:ext>
            </a:extLst>
          </p:cNvPr>
          <p:cNvSpPr txBox="1"/>
          <p:nvPr/>
        </p:nvSpPr>
        <p:spPr>
          <a:xfrm>
            <a:off x="2088931" y="242396"/>
            <a:ext cx="8014138" cy="584775"/>
          </a:xfrm>
          <a:prstGeom prst="rect">
            <a:avLst/>
          </a:prstGeom>
          <a:solidFill>
            <a:schemeClr val="bg2">
              <a:lumMod val="25000"/>
            </a:schemeClr>
          </a:solidFill>
        </p:spPr>
        <p:txBody>
          <a:bodyPr wrap="square" rtlCol="0">
            <a:spAutoFit/>
          </a:bodyPr>
          <a:lstStyle/>
          <a:p>
            <a:pPr algn="ctr"/>
            <a:r>
              <a:rPr lang="en-US" sz="3200" dirty="0">
                <a:solidFill>
                  <a:schemeClr val="bg1"/>
                </a:solidFill>
              </a:rPr>
              <a:t>EXAMPLE SOURCE ANALYSIS ANSWER - GREECE</a:t>
            </a:r>
          </a:p>
        </p:txBody>
      </p:sp>
      <p:sp>
        <p:nvSpPr>
          <p:cNvPr id="5" name="Rectangle 4">
            <a:extLst>
              <a:ext uri="{FF2B5EF4-FFF2-40B4-BE49-F238E27FC236}">
                <a16:creationId xmlns:a16="http://schemas.microsoft.com/office/drawing/2014/main" id="{A03F4896-4010-F448-AE5A-5B41F7AC06E1}"/>
              </a:ext>
            </a:extLst>
          </p:cNvPr>
          <p:cNvSpPr/>
          <p:nvPr/>
        </p:nvSpPr>
        <p:spPr>
          <a:xfrm>
            <a:off x="646386" y="1443841"/>
            <a:ext cx="10846676" cy="5262979"/>
          </a:xfrm>
          <a:prstGeom prst="rect">
            <a:avLst/>
          </a:prstGeom>
        </p:spPr>
        <p:txBody>
          <a:bodyPr wrap="square">
            <a:spAutoFit/>
          </a:bodyPr>
          <a:lstStyle/>
          <a:p>
            <a:pPr>
              <a:spcAft>
                <a:spcPts val="0"/>
              </a:spcAft>
              <a:tabLst>
                <a:tab pos="457200" algn="l"/>
                <a:tab pos="5918835" algn="r"/>
              </a:tabLst>
            </a:pP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You should also be able to describe Thucydides’ </a:t>
            </a:r>
            <a:r>
              <a:rPr lang="en-AU" sz="2400" b="1" dirty="0">
                <a:solidFill>
                  <a:srgbClr val="000000"/>
                </a:solidFill>
                <a:latin typeface="Arial" panose="020B0604020202020204" pitchFamily="34" charset="0"/>
                <a:ea typeface="Times New Roman" panose="02020603050405020304" pitchFamily="18" charset="0"/>
                <a:cs typeface="Arial" panose="020B0604020202020204" pitchFamily="34" charset="0"/>
              </a:rPr>
              <a:t>Perspective</a:t>
            </a: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of Cleon:</a:t>
            </a:r>
          </a:p>
          <a:p>
            <a:pPr>
              <a:spcAft>
                <a:spcPts val="0"/>
              </a:spcAft>
              <a:tabLst>
                <a:tab pos="457200" algn="l"/>
                <a:tab pos="5918835" algn="r"/>
              </a:tabLst>
            </a:pPr>
            <a:endParaRPr lang="en-AU" sz="24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Lst>
            </a:pP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You could note the negative source tradition regarding Cleon extending outside Thucydides’ account. Therefore historians’ opinions of Cleon are divided. You might then go on to accept and/or refute the source’s interpretation of Thucydides and/or the accuracy of Thucydides account. The requirement for a good answer is that you do so using appropriate evidence. </a:t>
            </a:r>
            <a:endParaRPr lang="en-AU" sz="24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Lst>
            </a:pP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AU" sz="24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Lst>
            </a:pP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Cleon is heavily criticised by Thucydides. </a:t>
            </a:r>
          </a:p>
          <a:p>
            <a:pPr>
              <a:spcAft>
                <a:spcPts val="0"/>
              </a:spcAft>
              <a:tabLst>
                <a:tab pos="457200" algn="l"/>
                <a:tab pos="5918835" algn="r"/>
              </a:tabLst>
            </a:pPr>
            <a:endPar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spcAft>
                <a:spcPts val="0"/>
              </a:spcAft>
              <a:tabLst>
                <a:tab pos="457200" algn="l"/>
                <a:tab pos="5918835" algn="r"/>
              </a:tabLst>
            </a:pP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Thucydides might have been present in Athens during the Pylos Sphacteria debate in the Assembly. It is unclear, however, to what extent he either </a:t>
            </a:r>
            <a:r>
              <a:rPr lang="en-AU" sz="2400" b="1" dirty="0">
                <a:solidFill>
                  <a:srgbClr val="000000"/>
                </a:solidFill>
                <a:latin typeface="Arial" panose="020B0604020202020204" pitchFamily="34" charset="0"/>
                <a:ea typeface="Times New Roman" panose="02020603050405020304" pitchFamily="18" charset="0"/>
                <a:cs typeface="Arial" panose="020B0604020202020204" pitchFamily="34" charset="0"/>
              </a:rPr>
              <a:t>accurately or completely </a:t>
            </a: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records what he witnessed (if he was present), so we do not know how </a:t>
            </a:r>
            <a:r>
              <a:rPr lang="en-AU" sz="2400" b="1" dirty="0">
                <a:solidFill>
                  <a:srgbClr val="000000"/>
                </a:solidFill>
                <a:latin typeface="Arial" panose="020B0604020202020204" pitchFamily="34" charset="0"/>
                <a:ea typeface="Times New Roman" panose="02020603050405020304" pitchFamily="18" charset="0"/>
                <a:cs typeface="Arial" panose="020B0604020202020204" pitchFamily="34" charset="0"/>
              </a:rPr>
              <a:t>accurately</a:t>
            </a: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he represents Cleon in this situation. </a:t>
            </a:r>
            <a:endParaRPr lang="en-AU" sz="24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3974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fade">
                                      <p:cBhvr>
                                        <p:cTn id="10" dur="500"/>
                                        <p:tgtEl>
                                          <p:spTgt spid="5">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Effect transition="in" filter="fade">
                                      <p:cBhvr>
                                        <p:cTn id="13" dur="500"/>
                                        <p:tgtEl>
                                          <p:spTgt spid="5">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6" end="6"/>
                                            </p:txEl>
                                          </p:spTgt>
                                        </p:tgtEl>
                                        <p:attrNameLst>
                                          <p:attrName>style.visibility</p:attrName>
                                        </p:attrNameLst>
                                      </p:cBhvr>
                                      <p:to>
                                        <p:strVal val="visible"/>
                                      </p:to>
                                    </p:set>
                                    <p:animEffect transition="in" filter="fade">
                                      <p:cBhvr>
                                        <p:cTn id="16"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1BB313-D7F3-D749-905A-F8CB95042CCE}"/>
              </a:ext>
            </a:extLst>
          </p:cNvPr>
          <p:cNvSpPr txBox="1"/>
          <p:nvPr/>
        </p:nvSpPr>
        <p:spPr>
          <a:xfrm>
            <a:off x="2088931" y="242396"/>
            <a:ext cx="8014138" cy="584775"/>
          </a:xfrm>
          <a:prstGeom prst="rect">
            <a:avLst/>
          </a:prstGeom>
          <a:solidFill>
            <a:schemeClr val="bg2">
              <a:lumMod val="25000"/>
            </a:schemeClr>
          </a:solidFill>
        </p:spPr>
        <p:txBody>
          <a:bodyPr wrap="square" rtlCol="0">
            <a:spAutoFit/>
          </a:bodyPr>
          <a:lstStyle/>
          <a:p>
            <a:pPr algn="ctr"/>
            <a:r>
              <a:rPr lang="en-US" sz="3200" dirty="0">
                <a:solidFill>
                  <a:schemeClr val="bg1"/>
                </a:solidFill>
              </a:rPr>
              <a:t>EXAMPLE SOURCE ANALYSIS ANSWER - GREECE</a:t>
            </a:r>
          </a:p>
        </p:txBody>
      </p:sp>
      <p:sp>
        <p:nvSpPr>
          <p:cNvPr id="4" name="Rectangle 3">
            <a:extLst>
              <a:ext uri="{FF2B5EF4-FFF2-40B4-BE49-F238E27FC236}">
                <a16:creationId xmlns:a16="http://schemas.microsoft.com/office/drawing/2014/main" id="{C630D29E-D7ED-BD44-94D7-471CDEDCAE27}"/>
              </a:ext>
            </a:extLst>
          </p:cNvPr>
          <p:cNvSpPr/>
          <p:nvPr/>
        </p:nvSpPr>
        <p:spPr>
          <a:xfrm>
            <a:off x="436179" y="927597"/>
            <a:ext cx="11319641" cy="5940088"/>
          </a:xfrm>
          <a:prstGeom prst="rect">
            <a:avLst/>
          </a:prstGeom>
        </p:spPr>
        <p:txBody>
          <a:bodyPr wrap="square">
            <a:spAutoFit/>
          </a:bodyPr>
          <a:lstStyle/>
          <a:p>
            <a:pPr>
              <a:spcAft>
                <a:spcPts val="0"/>
              </a:spcAft>
              <a:tabLst>
                <a:tab pos="457200" algn="l"/>
                <a:tab pos="5918835" algn="r"/>
              </a:tabLst>
            </a:pPr>
            <a:r>
              <a:rPr lang="en-AU"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You should then go on to demonstrate your knowledge of the period which will help you assess Thucydides’ representation of Cleon, his accuracy (Book 4.1-41):</a:t>
            </a:r>
          </a:p>
          <a:p>
            <a:pPr>
              <a:spcAft>
                <a:spcPts val="0"/>
              </a:spcAft>
              <a:tabLst>
                <a:tab pos="457200" algn="l"/>
                <a:tab pos="5918835" algn="r"/>
              </a:tabLst>
            </a:pPr>
            <a:endParaRPr lang="en-AU" sz="1900" dirty="0">
              <a:latin typeface="Arial" panose="020B0604020202020204" pitchFamily="34" charset="0"/>
              <a:ea typeface="Calibri" panose="020F0502020204030204" pitchFamily="34" charset="0"/>
              <a:cs typeface="Arial" panose="020B0604020202020204" pitchFamily="34" charset="0"/>
            </a:endParaRPr>
          </a:p>
          <a:p>
            <a:pPr>
              <a:spcAft>
                <a:spcPts val="0"/>
              </a:spcAft>
              <a:tabLst>
                <a:tab pos="457200" algn="l"/>
                <a:tab pos="5918835" algn="r"/>
              </a:tabLst>
            </a:pPr>
            <a:r>
              <a:rPr lang="en-AU" sz="1900" b="1" dirty="0">
                <a:solidFill>
                  <a:srgbClr val="000000"/>
                </a:solidFill>
                <a:latin typeface="Arial" panose="020B0604020202020204" pitchFamily="34" charset="0"/>
                <a:ea typeface="Times New Roman" panose="02020603050405020304" pitchFamily="18" charset="0"/>
                <a:cs typeface="Arial" panose="020B0604020202020204" pitchFamily="34" charset="0"/>
              </a:rPr>
              <a:t>For example: </a:t>
            </a:r>
            <a:r>
              <a:rPr lang="en-AU"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The debate between Nicias and Cleon is shaped by Thucydides to demonstrate Cleon’s base nature &amp; violent temperament. Cleon’s success is represented as an accident of fate; Thucydides’ reports to know what Cleon was thinking during the debate. Clearly this is problematic even if Thucydides was at the debate. It also allows Thucydides to demonstrate considerable anti-Cleon bias.</a:t>
            </a:r>
            <a:r>
              <a:rPr lang="en-AU" sz="1900" dirty="0">
                <a:latin typeface="Arial" panose="020B0604020202020204" pitchFamily="34" charset="0"/>
                <a:cs typeface="Arial" panose="020B0604020202020204" pitchFamily="34" charset="0"/>
              </a:rPr>
              <a:t> </a:t>
            </a:r>
            <a:r>
              <a:rPr lang="en-AU"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Cleon is represented as cowardly in trying to avoid the command offered by Nicias, apparently only accepting it when the demos would not allow him to do otherwise. The victory on Sphacteria is represented by Thucydides as a result of a number of turns of good luck and due in large measure to the successes of its Athenian generals. This notion further undermines Cleon’s victory.  Despite the success of the campaign, Cleon’s success is represented as unexpected: Cleon kept his promise ‘however mad he had been to have made it’.</a:t>
            </a:r>
            <a:endParaRPr lang="en-AU" sz="1900" dirty="0">
              <a:latin typeface="Arial" panose="020B0604020202020204" pitchFamily="34" charset="0"/>
              <a:cs typeface="Arial" panose="020B0604020202020204" pitchFamily="34" charset="0"/>
            </a:endParaRPr>
          </a:p>
          <a:p>
            <a:pPr>
              <a:spcAft>
                <a:spcPts val="0"/>
              </a:spcAft>
              <a:tabLst>
                <a:tab pos="457200" algn="l"/>
                <a:tab pos="5918835" algn="r"/>
              </a:tabLst>
            </a:pPr>
            <a:r>
              <a:rPr lang="en-AU"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AU" sz="1900" dirty="0">
              <a:latin typeface="Arial" panose="020B0604020202020204" pitchFamily="34" charset="0"/>
              <a:ea typeface="Calibri" panose="020F0502020204030204" pitchFamily="34" charset="0"/>
              <a:cs typeface="Arial" panose="020B0604020202020204" pitchFamily="34" charset="0"/>
            </a:endParaRPr>
          </a:p>
          <a:p>
            <a:pPr>
              <a:spcAft>
                <a:spcPts val="0"/>
              </a:spcAft>
              <a:tabLst>
                <a:tab pos="457200" algn="l"/>
                <a:tab pos="5918835" algn="r"/>
              </a:tabLst>
            </a:pPr>
            <a:r>
              <a:rPr lang="en-AU"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You could perhaps then </a:t>
            </a:r>
            <a:r>
              <a:rPr lang="en-AU" sz="1900" b="1" dirty="0">
                <a:solidFill>
                  <a:srgbClr val="000000"/>
                </a:solidFill>
                <a:latin typeface="Arial" panose="020B0604020202020204" pitchFamily="34" charset="0"/>
                <a:ea typeface="Times New Roman" panose="02020603050405020304" pitchFamily="18" charset="0"/>
                <a:cs typeface="Arial" panose="020B0604020202020204" pitchFamily="34" charset="0"/>
              </a:rPr>
              <a:t>suggest 2-3 reasons why </a:t>
            </a:r>
            <a:r>
              <a:rPr lang="en-AU"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Thucydides might represent Cleon so negatively. The reasons for this are widely debated and you might mention:</a:t>
            </a:r>
            <a:r>
              <a:rPr lang="en-AU" sz="1900" dirty="0">
                <a:latin typeface="Arial" panose="020B0604020202020204" pitchFamily="34" charset="0"/>
                <a:ea typeface="Times New Roman" panose="02020603050405020304" pitchFamily="18" charset="0"/>
                <a:cs typeface="Arial" panose="020B0604020202020204" pitchFamily="34" charset="0"/>
              </a:rPr>
              <a:t> </a:t>
            </a:r>
            <a:r>
              <a:rPr lang="en-AU"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Thucydides revered Pericles and Pericles’ policies and he was therefore disapproving of subsequent leaders, believing the war was lost as a result of the departure from Pericles’ plan. </a:t>
            </a:r>
            <a:r>
              <a:rPr lang="en-AU" sz="1900" dirty="0">
                <a:latin typeface="Arial" panose="020B0604020202020204" pitchFamily="34" charset="0"/>
                <a:cs typeface="Arial" panose="020B0604020202020204" pitchFamily="34" charset="0"/>
              </a:rPr>
              <a:t> </a:t>
            </a:r>
            <a:r>
              <a:rPr lang="en-AU"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Thucydides disapproves of democracy. Cleon was responsible for the exile of Thucydides. Cleon </a:t>
            </a:r>
            <a:r>
              <a:rPr lang="en-AU" sz="1900" i="1" dirty="0">
                <a:solidFill>
                  <a:srgbClr val="000000"/>
                </a:solidFill>
                <a:latin typeface="Arial" panose="020B0604020202020204" pitchFamily="34" charset="0"/>
                <a:ea typeface="Times New Roman" panose="02020603050405020304" pitchFamily="18" charset="0"/>
                <a:cs typeface="Arial" panose="020B0604020202020204" pitchFamily="34" charset="0"/>
              </a:rPr>
              <a:t>was</a:t>
            </a:r>
            <a:r>
              <a:rPr lang="en-AU"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 reprehensible – this idea has been proposed because of the denigration of Cleon by his other contemporary, Aristophanes. </a:t>
            </a:r>
            <a:endParaRPr lang="en-AU"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503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8B28B05-CA44-5C4F-AE8F-077637E9261A}"/>
              </a:ext>
            </a:extLst>
          </p:cNvPr>
          <p:cNvSpPr txBox="1"/>
          <p:nvPr/>
        </p:nvSpPr>
        <p:spPr>
          <a:xfrm>
            <a:off x="2088931" y="442005"/>
            <a:ext cx="8014138" cy="584775"/>
          </a:xfrm>
          <a:prstGeom prst="rect">
            <a:avLst/>
          </a:prstGeom>
          <a:solidFill>
            <a:schemeClr val="bg2">
              <a:lumMod val="25000"/>
            </a:schemeClr>
          </a:solidFill>
        </p:spPr>
        <p:txBody>
          <a:bodyPr wrap="square" rtlCol="0">
            <a:spAutoFit/>
          </a:bodyPr>
          <a:lstStyle/>
          <a:p>
            <a:pPr algn="ctr"/>
            <a:r>
              <a:rPr lang="en-US" sz="3200" dirty="0">
                <a:solidFill>
                  <a:schemeClr val="bg1"/>
                </a:solidFill>
              </a:rPr>
              <a:t>EXAMPLE SOURCE ANALYSIS ANSWER - GREECE</a:t>
            </a:r>
          </a:p>
        </p:txBody>
      </p:sp>
      <p:sp>
        <p:nvSpPr>
          <p:cNvPr id="6" name="Rectangle 5">
            <a:extLst>
              <a:ext uri="{FF2B5EF4-FFF2-40B4-BE49-F238E27FC236}">
                <a16:creationId xmlns:a16="http://schemas.microsoft.com/office/drawing/2014/main" id="{39F3938D-A250-1B48-89F6-8FA0FAB7A005}"/>
              </a:ext>
            </a:extLst>
          </p:cNvPr>
          <p:cNvSpPr/>
          <p:nvPr/>
        </p:nvSpPr>
        <p:spPr>
          <a:xfrm>
            <a:off x="522783" y="1471276"/>
            <a:ext cx="11477298" cy="4893647"/>
          </a:xfrm>
          <a:prstGeom prst="rect">
            <a:avLst/>
          </a:prstGeom>
        </p:spPr>
        <p:txBody>
          <a:bodyPr wrap="square">
            <a:spAutoFit/>
          </a:bodyPr>
          <a:lstStyle/>
          <a:p>
            <a:pPr>
              <a:spcAft>
                <a:spcPts val="0"/>
              </a:spcAft>
              <a:tabLst>
                <a:tab pos="457200" algn="l"/>
                <a:tab pos="5918835" algn="r"/>
              </a:tabLst>
            </a:pP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Other evidence/events you might use as examples to support your argument could be:</a:t>
            </a:r>
            <a:endParaRPr lang="en-AU" sz="24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Lst>
            </a:pP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The </a:t>
            </a:r>
            <a:r>
              <a:rPr lang="en-AU"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Mytilenean</a:t>
            </a: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debate. </a:t>
            </a:r>
            <a:r>
              <a:rPr lang="en-AU"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Amphipolis</a:t>
            </a: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Aristophanes’ claims  that Cleon was corrupt and used blackmail on the allies and prominent Athenians. Plutarch represents Cleon as vulgar and audacious, lacking modesty and self control, and  irresponsibly encouraging greed in the Athenians</a:t>
            </a:r>
            <a:r>
              <a:rPr lang="en-AU" sz="2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en-AU"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Aristotle claims that Cleon brought about the ruin of the Athenians through his wild schemes and frames his oratory as brash, crude and inappropriate. </a:t>
            </a:r>
            <a:r>
              <a:rPr lang="en-AU" sz="2400" dirty="0">
                <a:solidFill>
                  <a:srgbClr val="000000"/>
                </a:solidFill>
                <a:latin typeface="Arial" panose="020B0604020202020204" pitchFamily="34" charset="0"/>
                <a:ea typeface="Times New Roman" panose="02020603050405020304" pitchFamily="18" charset="0"/>
              </a:rPr>
              <a:t>The </a:t>
            </a:r>
            <a:r>
              <a:rPr lang="en-AU" sz="2400" dirty="0" err="1">
                <a:solidFill>
                  <a:srgbClr val="000000"/>
                </a:solidFill>
                <a:latin typeface="Arial" panose="020B0604020202020204" pitchFamily="34" charset="0"/>
                <a:ea typeface="Times New Roman" panose="02020603050405020304" pitchFamily="18" charset="0"/>
              </a:rPr>
              <a:t>Thoudippos</a:t>
            </a:r>
            <a:r>
              <a:rPr lang="en-AU" sz="2400" dirty="0">
                <a:solidFill>
                  <a:srgbClr val="000000"/>
                </a:solidFill>
                <a:latin typeface="Arial" panose="020B0604020202020204" pitchFamily="34" charset="0"/>
                <a:ea typeface="Times New Roman" panose="02020603050405020304" pitchFamily="18" charset="0"/>
              </a:rPr>
              <a:t> Decree c.425/6 may be attributed to Cleon. It raised the level of allied tribute, which has been viewed diversely as 1) a visionary policy by Cleon since it provided vital economic revision at a time when extra income was sorely needed by Athens after the funds put aside by Pericles had all but run out; 2) it has been criticised as poor politicking because of its potential to incite greater allied discontent. </a:t>
            </a:r>
            <a:endParaRPr lang="en-US" sz="2400" dirty="0"/>
          </a:p>
        </p:txBody>
      </p:sp>
    </p:spTree>
    <p:extLst>
      <p:ext uri="{BB962C8B-B14F-4D97-AF65-F5344CB8AC3E}">
        <p14:creationId xmlns:p14="http://schemas.microsoft.com/office/powerpoint/2010/main" val="3050396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1BB313-D7F3-D749-905A-F8CB95042CCE}"/>
              </a:ext>
            </a:extLst>
          </p:cNvPr>
          <p:cNvSpPr txBox="1"/>
          <p:nvPr/>
        </p:nvSpPr>
        <p:spPr>
          <a:xfrm>
            <a:off x="2088931" y="242396"/>
            <a:ext cx="8014138" cy="584775"/>
          </a:xfrm>
          <a:prstGeom prst="rect">
            <a:avLst/>
          </a:prstGeom>
          <a:solidFill>
            <a:schemeClr val="bg2">
              <a:lumMod val="25000"/>
            </a:schemeClr>
          </a:solidFill>
        </p:spPr>
        <p:txBody>
          <a:bodyPr wrap="square" rtlCol="0">
            <a:spAutoFit/>
          </a:bodyPr>
          <a:lstStyle/>
          <a:p>
            <a:pPr algn="ctr"/>
            <a:r>
              <a:rPr lang="en-US" sz="3200" dirty="0">
                <a:solidFill>
                  <a:schemeClr val="bg1"/>
                </a:solidFill>
              </a:rPr>
              <a:t>EXAMPLE SOURCE ANALYSIS ANSWER - ROME</a:t>
            </a:r>
          </a:p>
        </p:txBody>
      </p:sp>
      <p:sp>
        <p:nvSpPr>
          <p:cNvPr id="2" name="Rectangle 1">
            <a:extLst>
              <a:ext uri="{FF2B5EF4-FFF2-40B4-BE49-F238E27FC236}">
                <a16:creationId xmlns:a16="http://schemas.microsoft.com/office/drawing/2014/main" id="{4C959BC5-9A02-6847-BD33-11D2D0C481B4}"/>
              </a:ext>
            </a:extLst>
          </p:cNvPr>
          <p:cNvSpPr/>
          <p:nvPr/>
        </p:nvSpPr>
        <p:spPr>
          <a:xfrm>
            <a:off x="199695" y="2356400"/>
            <a:ext cx="11540359" cy="4031873"/>
          </a:xfrm>
          <a:prstGeom prst="rect">
            <a:avLst/>
          </a:prstGeom>
        </p:spPr>
        <p:txBody>
          <a:bodyPr wrap="square">
            <a:spAutoFit/>
          </a:bodyPr>
          <a:lstStyle/>
          <a:p>
            <a:pPr marL="228600" indent="-31750">
              <a:spcAft>
                <a:spcPts val="0"/>
              </a:spcAft>
              <a:tabLst>
                <a:tab pos="226695" algn="l"/>
                <a:tab pos="457200" algn="l"/>
                <a:tab pos="5918835" algn="r"/>
              </a:tabLst>
            </a:pPr>
            <a:r>
              <a:rPr lang="en-AU" sz="2200" dirty="0">
                <a:solidFill>
                  <a:srgbClr val="000000"/>
                </a:solidFill>
                <a:latin typeface="Arial" panose="020B0604020202020204" pitchFamily="34" charset="0"/>
                <a:ea typeface="Calibri" panose="020F0502020204030204" pitchFamily="34" charset="0"/>
                <a:cs typeface="Arial" panose="020B0604020202020204" pitchFamily="34" charset="0"/>
              </a:rPr>
              <a:t>You might </a:t>
            </a:r>
            <a:r>
              <a:rPr lang="en-AU" sz="2200" b="1" dirty="0">
                <a:solidFill>
                  <a:srgbClr val="000000"/>
                </a:solidFill>
                <a:latin typeface="Arial" panose="020B0604020202020204" pitchFamily="34" charset="0"/>
                <a:ea typeface="Calibri" panose="020F0502020204030204" pitchFamily="34" charset="0"/>
                <a:cs typeface="Arial" panose="020B0604020202020204" pitchFamily="34" charset="0"/>
              </a:rPr>
              <a:t>start</a:t>
            </a:r>
            <a:r>
              <a:rPr lang="en-AU" sz="2200" dirty="0">
                <a:solidFill>
                  <a:srgbClr val="000000"/>
                </a:solidFill>
                <a:latin typeface="Arial" panose="020B0604020202020204" pitchFamily="34" charset="0"/>
                <a:ea typeface="Calibri" panose="020F0502020204030204" pitchFamily="34" charset="0"/>
                <a:cs typeface="Arial" panose="020B0604020202020204" pitchFamily="34" charset="0"/>
              </a:rPr>
              <a:t> by pointing out that it is not clear that Caesar wanted to be king. There is a great deal of contradictory evidence and discussion in the Ancient and Modern sources. </a:t>
            </a:r>
          </a:p>
          <a:p>
            <a:pPr marL="228600" indent="-31750">
              <a:spcAft>
                <a:spcPts val="0"/>
              </a:spcAft>
              <a:tabLst>
                <a:tab pos="226695" algn="l"/>
                <a:tab pos="457200" algn="l"/>
                <a:tab pos="5918835" algn="r"/>
              </a:tabLst>
            </a:pPr>
            <a:endParaRPr lang="en-AU" sz="2200" dirty="0">
              <a:latin typeface="Arial" panose="020B0604020202020204" pitchFamily="34" charset="0"/>
              <a:ea typeface="Calibri" panose="020F0502020204030204" pitchFamily="34" charset="0"/>
              <a:cs typeface="Times New Roman" panose="02020603050405020304" pitchFamily="18" charset="0"/>
            </a:endParaRPr>
          </a:p>
          <a:p>
            <a:pPr marL="228600" indent="-31750">
              <a:spcAft>
                <a:spcPts val="0"/>
              </a:spcAft>
              <a:tabLst>
                <a:tab pos="226695" algn="l"/>
                <a:tab pos="457200" algn="l"/>
                <a:tab pos="5918835" algn="r"/>
              </a:tabLst>
            </a:pPr>
            <a:r>
              <a:rPr lang="en-AU" sz="2200" dirty="0">
                <a:solidFill>
                  <a:srgbClr val="000000"/>
                </a:solidFill>
                <a:latin typeface="Arial" panose="020B0604020202020204" pitchFamily="34" charset="0"/>
                <a:ea typeface="Calibri" panose="020F0502020204030204" pitchFamily="34" charset="0"/>
                <a:cs typeface="Arial" panose="020B0604020202020204" pitchFamily="34" charset="0"/>
              </a:rPr>
              <a:t>Caesars’ autocratic position began because of the crisis of the civil war, and was not expected to outlast the situation from which it had arisen. Despite this he accumulated offices and a huge array of titles and honours during the period. As early as 46 BC it appeared that Caesar might not abdicate his dictatorship as Sulla had done (Caesar is said to have referred Sulla as ‘a buffoon’ for resigning his dictatorship), and by 44 BC his powers were increasingly viewed by many as indicating his intent to retain complete power; to be ‘king’. However, the Senate continued to vote Caesar numerous honours despite the doubts of many of them over his, and their own, constitutional situation. </a:t>
            </a:r>
            <a:endParaRPr lang="en-AU" sz="2200" dirty="0">
              <a:latin typeface="Arial" panose="020B0604020202020204" pitchFamily="34" charset="0"/>
              <a:ea typeface="Calibri" panose="020F0502020204030204" pitchFamily="34" charset="0"/>
              <a:cs typeface="Times New Roman" panose="02020603050405020304" pitchFamily="18" charset="0"/>
            </a:endParaRPr>
          </a:p>
          <a:p>
            <a:pPr marL="228600" indent="-31750">
              <a:spcAft>
                <a:spcPts val="0"/>
              </a:spcAft>
              <a:tabLst>
                <a:tab pos="226695" algn="l"/>
                <a:tab pos="457200" algn="l"/>
                <a:tab pos="5918835" algn="r"/>
              </a:tabLst>
            </a:pP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AU" sz="1400" dirty="0">
              <a:latin typeface="Arial" panose="020B060402020202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3EF7DBFD-E0AF-3744-8859-A9F866784F59}"/>
              </a:ext>
            </a:extLst>
          </p:cNvPr>
          <p:cNvSpPr txBox="1"/>
          <p:nvPr/>
        </p:nvSpPr>
        <p:spPr>
          <a:xfrm>
            <a:off x="384547" y="827171"/>
            <a:ext cx="11540359" cy="1015663"/>
          </a:xfrm>
          <a:prstGeom prst="rect">
            <a:avLst/>
          </a:prstGeom>
          <a:noFill/>
        </p:spPr>
        <p:txBody>
          <a:bodyPr wrap="square" rtlCol="0">
            <a:spAutoFit/>
          </a:bodyPr>
          <a:lstStyle/>
          <a:p>
            <a:r>
              <a:rPr lang="en-AU" sz="2000" dirty="0">
                <a:solidFill>
                  <a:srgbClr val="0070C0"/>
                </a:solidFill>
                <a:latin typeface="Arial" panose="020B0604020202020204" pitchFamily="34" charset="0"/>
                <a:cs typeface="Arial" panose="020B0604020202020204" pitchFamily="34" charset="0"/>
              </a:rPr>
              <a:t>With reference to the source and using your knowledge of your period of study, assess the evidence from the ancient and modern sources that Caesar desired kingship. In your answer you should outline the historical context, and you should describe and explain Caesar’s constitutional power.</a:t>
            </a:r>
          </a:p>
        </p:txBody>
      </p:sp>
      <p:sp>
        <p:nvSpPr>
          <p:cNvPr id="6" name="TextBox 5">
            <a:extLst>
              <a:ext uri="{FF2B5EF4-FFF2-40B4-BE49-F238E27FC236}">
                <a16:creationId xmlns:a16="http://schemas.microsoft.com/office/drawing/2014/main" id="{EC770C57-97EA-EC4A-8CF4-BEC672CB6E02}"/>
              </a:ext>
            </a:extLst>
          </p:cNvPr>
          <p:cNvSpPr txBox="1"/>
          <p:nvPr/>
        </p:nvSpPr>
        <p:spPr>
          <a:xfrm>
            <a:off x="384547" y="334728"/>
            <a:ext cx="1359475" cy="400110"/>
          </a:xfrm>
          <a:prstGeom prst="rect">
            <a:avLst/>
          </a:prstGeom>
          <a:noFill/>
        </p:spPr>
        <p:txBody>
          <a:bodyPr wrap="none" rtlCol="0">
            <a:spAutoFit/>
          </a:bodyPr>
          <a:lstStyle/>
          <a:p>
            <a:r>
              <a:rPr lang="en-US" sz="2000" b="1" dirty="0"/>
              <a:t>QUESTION</a:t>
            </a:r>
            <a:r>
              <a:rPr lang="en-US" dirty="0"/>
              <a:t> </a:t>
            </a:r>
          </a:p>
        </p:txBody>
      </p:sp>
    </p:spTree>
    <p:extLst>
      <p:ext uri="{BB962C8B-B14F-4D97-AF65-F5344CB8AC3E}">
        <p14:creationId xmlns:p14="http://schemas.microsoft.com/office/powerpoint/2010/main" val="91803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EE33BA-AFD9-D240-B539-4C6204B4C5CD}"/>
              </a:ext>
            </a:extLst>
          </p:cNvPr>
          <p:cNvSpPr txBox="1"/>
          <p:nvPr/>
        </p:nvSpPr>
        <p:spPr>
          <a:xfrm>
            <a:off x="0" y="490207"/>
            <a:ext cx="12192000" cy="6463309"/>
          </a:xfrm>
          <a:prstGeom prst="rect">
            <a:avLst/>
          </a:prstGeom>
          <a:noFill/>
        </p:spPr>
        <p:txBody>
          <a:bodyPr wrap="square" rtlCol="0" anchor="t">
            <a:spAutoFit/>
          </a:bodyPr>
          <a:lstStyle/>
          <a:p>
            <a:pPr marL="228600" indent="-31750">
              <a:spcAft>
                <a:spcPts val="0"/>
              </a:spcAft>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A number of incidents occurred of which the meaning is unclear, but which form the basis of the debate over Caesar’s desire to be King</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Better answers would should show some familiarity with the ancient sources from which this information is drawn </a:t>
            </a:r>
            <a:r>
              <a:rPr lang="en-AU" b="1" dirty="0" err="1">
                <a:solidFill>
                  <a:srgbClr val="000000"/>
                </a:solidFill>
                <a:latin typeface="Arial" panose="020B0604020202020204" pitchFamily="34" charset="0"/>
                <a:ea typeface="Calibri" panose="020F0502020204030204" pitchFamily="34" charset="0"/>
                <a:cs typeface="Arial" panose="020B0604020202020204" pitchFamily="34" charset="0"/>
              </a:rPr>
              <a:t>eg</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 Plutarch</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 Cicero, Cassius </a:t>
            </a:r>
            <a:r>
              <a:rPr lang="en-AU" b="1" dirty="0" err="1">
                <a:solidFill>
                  <a:srgbClr val="000000"/>
                </a:solidFill>
                <a:latin typeface="Arial" panose="020B0604020202020204" pitchFamily="34" charset="0"/>
                <a:ea typeface="Calibri" panose="020F0502020204030204" pitchFamily="34" charset="0"/>
                <a:cs typeface="Arial" panose="020B0604020202020204" pitchFamily="34" charset="0"/>
              </a:rPr>
              <a:t>Dio</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err="1">
                <a:solidFill>
                  <a:srgbClr val="000000"/>
                </a:solidFill>
                <a:latin typeface="Arial" panose="020B0604020202020204" pitchFamily="34" charset="0"/>
                <a:ea typeface="Calibri" panose="020F0502020204030204" pitchFamily="34" charset="0"/>
                <a:cs typeface="Arial" panose="020B0604020202020204" pitchFamily="34" charset="0"/>
              </a:rPr>
              <a:t>nb</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 Cassius </a:t>
            </a:r>
            <a:r>
              <a:rPr lang="en-AU" b="1" dirty="0" err="1">
                <a:solidFill>
                  <a:srgbClr val="000000"/>
                </a:solidFill>
                <a:latin typeface="Arial" panose="020B0604020202020204" pitchFamily="34" charset="0"/>
                <a:ea typeface="Calibri" panose="020F0502020204030204" pitchFamily="34" charset="0"/>
                <a:cs typeface="Arial" panose="020B0604020202020204" pitchFamily="34" charset="0"/>
              </a:rPr>
              <a:t>Dio</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 and </a:t>
            </a:r>
            <a:r>
              <a:rPr lang="en-AU" b="1" dirty="0" err="1">
                <a:solidFill>
                  <a:srgbClr val="000000"/>
                </a:solidFill>
                <a:latin typeface="Arial" panose="020B0604020202020204" pitchFamily="34" charset="0"/>
                <a:ea typeface="Calibri" panose="020F0502020204030204" pitchFamily="34" charset="0"/>
                <a:cs typeface="Arial" panose="020B0604020202020204" pitchFamily="34" charset="0"/>
              </a:rPr>
              <a:t>Dio</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 Cassius are the same person), Suetonius, and Appian. Some examples from the sources are given below. </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marL="228600" indent="-31750">
              <a:spcAft>
                <a:spcPts val="0"/>
              </a:spcAft>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You should include a </a:t>
            </a:r>
            <a:r>
              <a:rPr lang="en-AU" u="sng" dirty="0">
                <a:solidFill>
                  <a:srgbClr val="000000"/>
                </a:solidFill>
                <a:latin typeface="Arial" panose="020B0604020202020204" pitchFamily="34" charset="0"/>
                <a:ea typeface="Calibri" panose="020F0502020204030204" pitchFamily="34" charset="0"/>
                <a:cs typeface="Arial" panose="020B0604020202020204" pitchFamily="34" charset="0"/>
              </a:rPr>
              <a:t>minimum</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of 3-4 of the following points: </a:t>
            </a:r>
            <a:endParaRPr lang="en-AU"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itchFamily="2" charset="2"/>
              <a:buChar char=""/>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Two Tribunes (Flavius and </a:t>
            </a:r>
            <a:r>
              <a:rPr lang="en-AU" dirty="0" err="1">
                <a:solidFill>
                  <a:srgbClr val="000000"/>
                </a:solidFill>
                <a:latin typeface="Arial" panose="020B0604020202020204" pitchFamily="34" charset="0"/>
                <a:ea typeface="Calibri" panose="020F0502020204030204" pitchFamily="34" charset="0"/>
                <a:cs typeface="Arial" panose="020B0604020202020204" pitchFamily="34" charset="0"/>
              </a:rPr>
              <a:t>Marullus</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removed a diadem which had been placed on a statue of Caesar stating that Caesar threatened to punish anyone who spoke of him as king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Plutarch</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61</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Cassius </a:t>
            </a:r>
            <a:r>
              <a:rPr lang="en-AU" b="1" dirty="0" err="1">
                <a:solidFill>
                  <a:srgbClr val="000000"/>
                </a:solidFill>
                <a:latin typeface="Arial" panose="020B0604020202020204" pitchFamily="34" charset="0"/>
                <a:ea typeface="Calibri" panose="020F0502020204030204" pitchFamily="34" charset="0"/>
                <a:cs typeface="Arial" panose="020B0604020202020204" pitchFamily="34" charset="0"/>
              </a:rPr>
              <a:t>Dio</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 44:9 </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n-AU"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itchFamily="2" charset="2"/>
              <a:buChar char=""/>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The same Tribunes prosecuted those who hailed Caesar as king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Plutarch</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61</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Cassius </a:t>
            </a:r>
            <a:r>
              <a:rPr lang="en-AU" b="1" dirty="0" err="1">
                <a:solidFill>
                  <a:srgbClr val="000000"/>
                </a:solidFill>
                <a:latin typeface="Arial" panose="020B0604020202020204" pitchFamily="34" charset="0"/>
                <a:ea typeface="Calibri" panose="020F0502020204030204" pitchFamily="34" charset="0"/>
                <a:cs typeface="Arial" panose="020B0604020202020204" pitchFamily="34" charset="0"/>
              </a:rPr>
              <a:t>Dio</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 44:10</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n-AU"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itchFamily="2" charset="2"/>
              <a:buChar char=""/>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Caesar himself had replied to those who used the title Rex that his cognomen was ‘Caesar not Rex’ (Suetonius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79:2</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Appian Book II:108</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Plutarch</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60</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and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Cassius </a:t>
            </a:r>
            <a:r>
              <a:rPr lang="en-AU" dirty="0" err="1">
                <a:solidFill>
                  <a:srgbClr val="000000"/>
                </a:solidFill>
                <a:latin typeface="Arial" panose="020B0604020202020204" pitchFamily="34" charset="0"/>
                <a:ea typeface="Calibri" panose="020F0502020204030204" pitchFamily="34" charset="0"/>
                <a:cs typeface="Arial" panose="020B0604020202020204" pitchFamily="34" charset="0"/>
              </a:rPr>
              <a:t>Dio</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44:10</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marL="342900" lvl="0" indent="-342900">
              <a:spcAft>
                <a:spcPts val="0"/>
              </a:spcAft>
              <a:buFont typeface="Symbol" pitchFamily="2" charset="2"/>
              <a:buChar char=""/>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He refused a crown offered to him at Lupercalia by Mark Anthony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Plutarch 61,</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Cassius </a:t>
            </a:r>
            <a:r>
              <a:rPr lang="en-AU" b="1" dirty="0" err="1">
                <a:solidFill>
                  <a:srgbClr val="000000"/>
                </a:solidFill>
                <a:latin typeface="Arial" panose="020B0604020202020204" pitchFamily="34" charset="0"/>
                <a:ea typeface="Calibri" panose="020F0502020204030204" pitchFamily="34" charset="0"/>
                <a:cs typeface="Arial" panose="020B0604020202020204" pitchFamily="34" charset="0"/>
              </a:rPr>
              <a:t>Dio</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 44:11</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n-AU"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itchFamily="2" charset="2"/>
              <a:buChar char=""/>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Caesar sat in a gilded chair rather than the magistrates’ </a:t>
            </a:r>
            <a:r>
              <a:rPr lang="en-AU" i="1" dirty="0" err="1">
                <a:solidFill>
                  <a:srgbClr val="000000"/>
                </a:solidFill>
                <a:latin typeface="Arial" panose="020B0604020202020204" pitchFamily="34" charset="0"/>
                <a:ea typeface="Calibri" panose="020F0502020204030204" pitchFamily="34" charset="0"/>
                <a:cs typeface="Arial" panose="020B0604020202020204" pitchFamily="34" charset="0"/>
              </a:rPr>
              <a:t>sella</a:t>
            </a:r>
            <a:r>
              <a:rPr lang="en-AU" i="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i="1" dirty="0" err="1">
                <a:solidFill>
                  <a:srgbClr val="000000"/>
                </a:solidFill>
                <a:latin typeface="Arial" panose="020B0604020202020204" pitchFamily="34" charset="0"/>
                <a:ea typeface="Calibri" panose="020F0502020204030204" pitchFamily="34" charset="0"/>
                <a:cs typeface="Arial" panose="020B0604020202020204" pitchFamily="34" charset="0"/>
              </a:rPr>
              <a:t>curulis</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and wore a laurel crown and purple triumphal robe on public occasions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Plutarc</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h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61, </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Cassius </a:t>
            </a:r>
            <a:r>
              <a:rPr lang="en-AU" b="1" dirty="0" err="1">
                <a:solidFill>
                  <a:srgbClr val="000000"/>
                </a:solidFill>
                <a:latin typeface="Arial" panose="020B0604020202020204" pitchFamily="34" charset="0"/>
                <a:ea typeface="Calibri" panose="020F0502020204030204" pitchFamily="34" charset="0"/>
                <a:cs typeface="Arial" panose="020B0604020202020204" pitchFamily="34" charset="0"/>
              </a:rPr>
              <a:t>Dio</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 44: 4 - 6</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n-AU"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itchFamily="2" charset="2"/>
              <a:buChar char=""/>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While a cult was not created per se, Antony was appointed as his </a:t>
            </a:r>
            <a:r>
              <a:rPr lang="en-AU" i="1" dirty="0" err="1">
                <a:solidFill>
                  <a:srgbClr val="000000"/>
                </a:solidFill>
                <a:latin typeface="Arial" panose="020B0604020202020204" pitchFamily="34" charset="0"/>
                <a:ea typeface="Calibri" panose="020F0502020204030204" pitchFamily="34" charset="0"/>
                <a:cs typeface="Arial" panose="020B0604020202020204" pitchFamily="34" charset="0"/>
              </a:rPr>
              <a:t>flamen</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(priest) and a temple was erected to his </a:t>
            </a:r>
            <a:r>
              <a:rPr lang="en-AU" i="1" dirty="0" err="1">
                <a:solidFill>
                  <a:srgbClr val="000000"/>
                </a:solidFill>
                <a:latin typeface="Arial" panose="020B0604020202020204" pitchFamily="34" charset="0"/>
                <a:ea typeface="Calibri" panose="020F0502020204030204" pitchFamily="34" charset="0"/>
                <a:cs typeface="Arial" panose="020B0604020202020204" pitchFamily="34" charset="0"/>
              </a:rPr>
              <a:t>Clementia</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i="1" dirty="0">
                <a:solidFill>
                  <a:srgbClr val="000000"/>
                </a:solidFill>
                <a:latin typeface="Arial" panose="020B0604020202020204" pitchFamily="34" charset="0"/>
                <a:ea typeface="Calibri" panose="020F0502020204030204" pitchFamily="34" charset="0"/>
                <a:cs typeface="Arial" panose="020B0604020202020204" pitchFamily="34" charset="0"/>
              </a:rPr>
              <a:t>(Cassius </a:t>
            </a:r>
            <a:r>
              <a:rPr lang="en-AU" b="1" i="1" dirty="0" err="1">
                <a:solidFill>
                  <a:srgbClr val="000000"/>
                </a:solidFill>
                <a:latin typeface="Arial" panose="020B0604020202020204" pitchFamily="34" charset="0"/>
                <a:ea typeface="Calibri" panose="020F0502020204030204" pitchFamily="34" charset="0"/>
                <a:cs typeface="Arial" panose="020B0604020202020204" pitchFamily="34" charset="0"/>
              </a:rPr>
              <a:t>Dio</a:t>
            </a:r>
            <a:r>
              <a:rPr lang="en-AU" b="1" i="1" dirty="0">
                <a:solidFill>
                  <a:srgbClr val="000000"/>
                </a:solidFill>
                <a:latin typeface="Arial" panose="020B0604020202020204" pitchFamily="34" charset="0"/>
                <a:ea typeface="Calibri" panose="020F0502020204030204" pitchFamily="34" charset="0"/>
                <a:cs typeface="Arial" panose="020B0604020202020204" pitchFamily="34" charset="0"/>
              </a:rPr>
              <a:t> 44: 4 </a:t>
            </a:r>
            <a:r>
              <a:rPr lang="mr-IN" b="1" i="1"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AU" b="1" i="1" dirty="0">
                <a:solidFill>
                  <a:srgbClr val="000000"/>
                </a:solidFill>
                <a:latin typeface="Arial" panose="020B0604020202020204" pitchFamily="34" charset="0"/>
                <a:ea typeface="Calibri" panose="020F0502020204030204" pitchFamily="34" charset="0"/>
                <a:cs typeface="Arial" panose="020B0604020202020204" pitchFamily="34" charset="0"/>
              </a:rPr>
              <a:t> 6)</a:t>
            </a:r>
            <a:endParaRPr lang="en-AU" b="1"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itchFamily="2" charset="2"/>
              <a:buChar char=""/>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Caesar’s intent to campaign in Parthia was linked to the Sibylline Oracle that stated only a King could conquer Parthia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Plutarch</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60, </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i="1" dirty="0">
                <a:solidFill>
                  <a:srgbClr val="000000"/>
                </a:solidFill>
                <a:latin typeface="Arial" panose="020B0604020202020204" pitchFamily="34" charset="0"/>
                <a:ea typeface="Calibri" panose="020F0502020204030204" pitchFamily="34" charset="0"/>
                <a:cs typeface="Arial" panose="020B0604020202020204" pitchFamily="34" charset="0"/>
              </a:rPr>
              <a:t>Suetonius: Caesar :79.3</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n-AU" dirty="0">
              <a:latin typeface="Arial" panose="020B0604020202020204" pitchFamily="34" charset="0"/>
              <a:ea typeface="Calibri" panose="020F0502020204030204" pitchFamily="34" charset="0"/>
              <a:cs typeface="Times New Roman" panose="02020603050405020304" pitchFamily="18" charset="0"/>
            </a:endParaRPr>
          </a:p>
          <a:p>
            <a:pPr marL="342900" indent="-342900">
              <a:buFont typeface="Symbol" pitchFamily="2" charset="2"/>
              <a:buChar char=""/>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His likeness appeared on coins in 44 BC; comparisons have been drawn to the Hellenistic Kings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hlinkClick r:id="rId2"/>
              </a:rPr>
              <a:t>http://www.humanities.mq.edu.au/acans/caesar/Portraits_Coins.htm</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a:t>
            </a:r>
          </a:p>
          <a:p>
            <a:pPr marL="342900" indent="-342900">
              <a:buFont typeface="Symbol" pitchFamily="2" charset="2"/>
              <a:buChar char=""/>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His behaviour was noted to have become much more overbearing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Plutarch</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60</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Suetonius: Caesar:76-79</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n-AU" dirty="0">
              <a:latin typeface="Arial" panose="020B0604020202020204" pitchFamily="34" charset="0"/>
              <a:ea typeface="Calibri" panose="020F0502020204030204" pitchFamily="34" charset="0"/>
              <a:cs typeface="Times New Roman" panose="02020603050405020304" pitchFamily="18" charset="0"/>
            </a:endParaRPr>
          </a:p>
          <a:p>
            <a:pPr marL="342900" indent="-342900">
              <a:buFont typeface="Symbol" pitchFamily="2" charset="2"/>
              <a:buChar char=""/>
              <a:tabLst>
                <a:tab pos="226695" algn="l"/>
                <a:tab pos="457200" algn="l"/>
                <a:tab pos="5918835" algn="r"/>
              </a:tabLst>
            </a:pPr>
            <a:r>
              <a:rPr lang="en-AU" dirty="0">
                <a:solidFill>
                  <a:srgbClr val="000000"/>
                </a:solidFill>
                <a:latin typeface="Arial"/>
                <a:ea typeface="Calibri" panose="020F0502020204030204" pitchFamily="34" charset="0"/>
                <a:cs typeface="Arial"/>
              </a:rPr>
              <a:t>He was rumoured to be moving the capital to Alexandria (</a:t>
            </a:r>
            <a:r>
              <a:rPr lang="en-AU" b="1" dirty="0" err="1">
                <a:solidFill>
                  <a:srgbClr val="000000"/>
                </a:solidFill>
                <a:latin typeface="Arial"/>
                <a:ea typeface="Calibri" panose="020F0502020204030204" pitchFamily="34" charset="0"/>
                <a:cs typeface="Arial"/>
              </a:rPr>
              <a:t>Seutonius</a:t>
            </a:r>
            <a:r>
              <a:rPr lang="en-AU" b="1" dirty="0">
                <a:solidFill>
                  <a:srgbClr val="000000"/>
                </a:solidFill>
                <a:latin typeface="Arial"/>
                <a:ea typeface="Calibri" panose="020F0502020204030204" pitchFamily="34" charset="0"/>
                <a:cs typeface="Arial"/>
              </a:rPr>
              <a:t>: Caesar: 79.3</a:t>
            </a:r>
            <a:r>
              <a:rPr lang="en-AU" dirty="0">
                <a:solidFill>
                  <a:srgbClr val="000000"/>
                </a:solidFill>
                <a:latin typeface="Arial"/>
                <a:ea typeface="Calibri" panose="020F0502020204030204" pitchFamily="34" charset="0"/>
                <a:cs typeface="Arial"/>
              </a:rPr>
              <a:t>)  intending to marry Cleopatra &amp; legitimize their son Caesarion (</a:t>
            </a:r>
            <a:r>
              <a:rPr lang="en-AU" b="1" dirty="0">
                <a:solidFill>
                  <a:srgbClr val="000000"/>
                </a:solidFill>
                <a:latin typeface="Arial"/>
                <a:ea typeface="Calibri" panose="020F0502020204030204" pitchFamily="34" charset="0"/>
                <a:cs typeface="Arial"/>
                <a:hlinkClick r:id="rId3"/>
              </a:rPr>
              <a:t>http://www.womenintheancientworld.com/cleopatra.htm</a:t>
            </a:r>
            <a:r>
              <a:rPr lang="en-AU" b="1" dirty="0">
                <a:solidFill>
                  <a:srgbClr val="000000"/>
                </a:solidFill>
                <a:latin typeface="Arial"/>
                <a:ea typeface="Calibri" panose="020F0502020204030204" pitchFamily="34" charset="0"/>
                <a:cs typeface="Arial"/>
              </a:rPr>
              <a:t> </a:t>
            </a:r>
            <a:r>
              <a:rPr lang="en-AU" dirty="0">
                <a:solidFill>
                  <a:srgbClr val="000000"/>
                </a:solidFill>
                <a:latin typeface="Arial"/>
                <a:ea typeface="Calibri" panose="020F0502020204030204" pitchFamily="34" charset="0"/>
                <a:cs typeface="Arial"/>
              </a:rPr>
              <a:t>retrojection from MA?) This evidence can be interpreted variously in terms of Caesar’s desire to be king. You can argue either way.</a:t>
            </a:r>
          </a:p>
        </p:txBody>
      </p:sp>
      <p:sp>
        <p:nvSpPr>
          <p:cNvPr id="3" name="TextBox 2">
            <a:extLst>
              <a:ext uri="{FF2B5EF4-FFF2-40B4-BE49-F238E27FC236}">
                <a16:creationId xmlns:a16="http://schemas.microsoft.com/office/drawing/2014/main" id="{E13BBECE-FE77-3F4B-9797-B7A7DC0DACE0}"/>
              </a:ext>
            </a:extLst>
          </p:cNvPr>
          <p:cNvSpPr txBox="1"/>
          <p:nvPr/>
        </p:nvSpPr>
        <p:spPr>
          <a:xfrm>
            <a:off x="1698716" y="1"/>
            <a:ext cx="8404353" cy="584776"/>
          </a:xfrm>
          <a:prstGeom prst="rect">
            <a:avLst/>
          </a:prstGeom>
          <a:solidFill>
            <a:schemeClr val="bg2">
              <a:lumMod val="25000"/>
            </a:schemeClr>
          </a:solidFill>
        </p:spPr>
        <p:txBody>
          <a:bodyPr wrap="square" rtlCol="0">
            <a:spAutoFit/>
          </a:bodyPr>
          <a:lstStyle/>
          <a:p>
            <a:pPr algn="ctr"/>
            <a:r>
              <a:rPr lang="en-US" sz="3200" dirty="0">
                <a:solidFill>
                  <a:schemeClr val="bg1"/>
                </a:solidFill>
              </a:rPr>
              <a:t>EXAMPLE SOURCE ANALYSIS ANSWER – ROME </a:t>
            </a:r>
          </a:p>
        </p:txBody>
      </p:sp>
    </p:spTree>
    <p:extLst>
      <p:ext uri="{BB962C8B-B14F-4D97-AF65-F5344CB8AC3E}">
        <p14:creationId xmlns:p14="http://schemas.microsoft.com/office/powerpoint/2010/main" val="484515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500"/>
                                        <p:tgtEl>
                                          <p:spTgt spid="2">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500"/>
                                        <p:tgtEl>
                                          <p:spTgt spid="2">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fade">
                                      <p:cBhvr>
                                        <p:cTn id="16" dur="500"/>
                                        <p:tgtEl>
                                          <p:spTgt spid="2">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fade">
                                      <p:cBhvr>
                                        <p:cTn id="19" dur="500"/>
                                        <p:tgtEl>
                                          <p:spTgt spid="2">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500"/>
                                        <p:tgtEl>
                                          <p:spTgt spid="2">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fade">
                                      <p:cBhvr>
                                        <p:cTn id="25" dur="500"/>
                                        <p:tgtEl>
                                          <p:spTgt spid="2">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9" end="9"/>
                                            </p:txEl>
                                          </p:spTgt>
                                        </p:tgtEl>
                                        <p:attrNameLst>
                                          <p:attrName>style.visibility</p:attrName>
                                        </p:attrNameLst>
                                      </p:cBhvr>
                                      <p:to>
                                        <p:strVal val="visible"/>
                                      </p:to>
                                    </p:set>
                                    <p:animEffect transition="in" filter="fade">
                                      <p:cBhvr>
                                        <p:cTn id="28" dur="500"/>
                                        <p:tgtEl>
                                          <p:spTgt spid="2">
                                            <p:txEl>
                                              <p:pRg st="9" end="9"/>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Effect transition="in" filter="fade">
                                      <p:cBhvr>
                                        <p:cTn id="31" dur="500"/>
                                        <p:tgtEl>
                                          <p:spTgt spid="2">
                                            <p:txEl>
                                              <p:pRg st="10" end="1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
                                            <p:txEl>
                                              <p:pRg st="11" end="11"/>
                                            </p:txEl>
                                          </p:spTgt>
                                        </p:tgtEl>
                                        <p:attrNameLst>
                                          <p:attrName>style.visibility</p:attrName>
                                        </p:attrNameLst>
                                      </p:cBhvr>
                                      <p:to>
                                        <p:strVal val="visible"/>
                                      </p:to>
                                    </p:set>
                                    <p:animEffect transition="in" filter="fade">
                                      <p:cBhvr>
                                        <p:cTn id="34"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1BB313-D7F3-D749-905A-F8CB95042CCE}"/>
              </a:ext>
            </a:extLst>
          </p:cNvPr>
          <p:cNvSpPr txBox="1"/>
          <p:nvPr/>
        </p:nvSpPr>
        <p:spPr>
          <a:xfrm>
            <a:off x="1891542" y="0"/>
            <a:ext cx="8211527" cy="584776"/>
          </a:xfrm>
          <a:prstGeom prst="rect">
            <a:avLst/>
          </a:prstGeom>
          <a:solidFill>
            <a:schemeClr val="bg2">
              <a:lumMod val="25000"/>
            </a:schemeClr>
          </a:solidFill>
        </p:spPr>
        <p:txBody>
          <a:bodyPr wrap="square" rtlCol="0">
            <a:spAutoFit/>
          </a:bodyPr>
          <a:lstStyle/>
          <a:p>
            <a:pPr algn="ctr"/>
            <a:r>
              <a:rPr lang="en-US" sz="3200" dirty="0">
                <a:solidFill>
                  <a:schemeClr val="bg1"/>
                </a:solidFill>
              </a:rPr>
              <a:t>EXAMPLE SOURCE ANALYSIS ANSWER - ROME</a:t>
            </a:r>
          </a:p>
        </p:txBody>
      </p:sp>
      <p:sp>
        <p:nvSpPr>
          <p:cNvPr id="2" name="Rectangle 1">
            <a:extLst>
              <a:ext uri="{FF2B5EF4-FFF2-40B4-BE49-F238E27FC236}">
                <a16:creationId xmlns:a16="http://schemas.microsoft.com/office/drawing/2014/main" id="{EE001718-5DD8-6A4E-A994-6359651867D6}"/>
              </a:ext>
            </a:extLst>
          </p:cNvPr>
          <p:cNvSpPr/>
          <p:nvPr/>
        </p:nvSpPr>
        <p:spPr>
          <a:xfrm>
            <a:off x="121599" y="584777"/>
            <a:ext cx="12023106" cy="6186310"/>
          </a:xfrm>
          <a:prstGeom prst="rect">
            <a:avLst/>
          </a:prstGeom>
        </p:spPr>
        <p:txBody>
          <a:bodyPr wrap="square">
            <a:spAutoFit/>
          </a:bodyPr>
          <a:lstStyle/>
          <a:p>
            <a:pPr>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You should ALSO indicate that you are aware of the varied perspectives of the ancient and modern sources and might include some examples (you would not need to include ALL of these, but should be able to discuss 3-4) :</a:t>
            </a:r>
          </a:p>
          <a:p>
            <a:pPr>
              <a:tabLst>
                <a:tab pos="226695" algn="l"/>
                <a:tab pos="457200" algn="l"/>
                <a:tab pos="5918835" algn="r"/>
              </a:tabLst>
            </a:pPr>
            <a:endParaRPr lang="en-AU" dirty="0">
              <a:latin typeface="Arial" panose="020B0604020202020204" pitchFamily="34" charset="0"/>
              <a:ea typeface="Calibri" panose="020F0502020204030204" pitchFamily="34" charset="0"/>
              <a:cs typeface="Times New Roman" panose="02020603050405020304" pitchFamily="18" charset="0"/>
            </a:endParaRPr>
          </a:p>
          <a:p>
            <a:pPr marL="342900" indent="-342900">
              <a:buFont typeface="Symbol" pitchFamily="2" charset="2"/>
              <a:buChar char=""/>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The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ancient sources</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attest to Caesar’s desire to be King – ranging from Cicero’s statement that he ‘</a:t>
            </a:r>
            <a:r>
              <a:rPr lang="en-AU" i="1" dirty="0">
                <a:solidFill>
                  <a:srgbClr val="000000"/>
                </a:solidFill>
                <a:latin typeface="Arial" panose="020B0604020202020204" pitchFamily="34" charset="0"/>
                <a:ea typeface="Calibri" panose="020F0502020204030204" pitchFamily="34" charset="0"/>
                <a:cs typeface="Arial" panose="020B0604020202020204" pitchFamily="34" charset="0"/>
              </a:rPr>
              <a:t>was</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 king</a:t>
            </a:r>
            <a:r>
              <a:rPr lang="en-AU"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FF0000"/>
                </a:solidFill>
                <a:latin typeface="Arial" panose="020B0604020202020204" pitchFamily="34" charset="0"/>
                <a:ea typeface="Calibri" panose="020F0502020204030204" pitchFamily="34" charset="0"/>
                <a:cs typeface="Arial" panose="020B0604020202020204" pitchFamily="34" charset="0"/>
              </a:rPr>
              <a:t>where is this?) </a:t>
            </a:r>
            <a:r>
              <a:rPr lang="en-AU"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to Appian’s more tentative point that Caesar was ‘accused of’ wanting to be king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reference</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Caesar is reported (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Suetonius, Caesar: </a:t>
            </a:r>
            <a:r>
              <a:rPr lang="en-AU" b="1" dirty="0">
                <a:latin typeface="Arial" panose="020B0604020202020204" pitchFamily="34" charset="0"/>
                <a:ea typeface="Calibri" panose="020F0502020204030204" pitchFamily="34" charset="0"/>
                <a:cs typeface="Arial" panose="020B0604020202020204" pitchFamily="34" charset="0"/>
              </a:rPr>
              <a:t>77</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as remarking that he saw the state as a Republic ‘in name without substance’, which has been interpreted by numerous modern historians both as a realistic appraisal of the situation and as proof of his aim to create a monarchy.  There can be little doubt that there was confusion in Rome at the time about Caesar’s true intentions. As reported by the ancient writers, Caesar’s actions and comments appear to have been contradictory.</a:t>
            </a:r>
            <a:endParaRPr lang="en-AU" dirty="0">
              <a:latin typeface="Arial" panose="020B0604020202020204" pitchFamily="34" charset="0"/>
              <a:ea typeface="Calibri" panose="020F0502020204030204" pitchFamily="34" charset="0"/>
              <a:cs typeface="Times New Roman" panose="02020603050405020304" pitchFamily="18" charset="0"/>
            </a:endParaRPr>
          </a:p>
          <a:p>
            <a:pPr marL="342900" indent="-342900">
              <a:buFont typeface="Symbol" pitchFamily="2" charset="2"/>
              <a:buChar char=""/>
              <a:tabLst>
                <a:tab pos="226695" algn="l"/>
                <a:tab pos="457200" algn="l"/>
                <a:tab pos="5918835" algn="r"/>
              </a:tabLst>
            </a:pP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Modern sources</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dirty="0" err="1">
                <a:solidFill>
                  <a:srgbClr val="000000"/>
                </a:solidFill>
                <a:latin typeface="Arial" panose="020B0604020202020204" pitchFamily="34" charset="0"/>
                <a:ea typeface="Calibri" panose="020F0502020204030204" pitchFamily="34" charset="0"/>
                <a:cs typeface="Arial" panose="020B0604020202020204" pitchFamily="34" charset="0"/>
              </a:rPr>
              <a:t>ie</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Syme, Scullard, Cary) do not accept that he aimed at the title, arguing that his constitutional appointments and his honours gave him the power of a king, allowing him the necessary autocracy to effectively run the state without having to bother with the troublesome title itself. Deutsch believes Caesar’s pun (I am not Rex but Caesar) was a both a simple truth and a useful way out of a difficult situation. Caesar’s (perhaps) disrespectful behaviour toward his ‘peers’ can be explained as a response to the honours bestowed on him – a certain </a:t>
            </a:r>
            <a:r>
              <a:rPr lang="en-AU" i="1" dirty="0">
                <a:solidFill>
                  <a:srgbClr val="000000"/>
                </a:solidFill>
                <a:latin typeface="Arial" panose="020B0604020202020204" pitchFamily="34" charset="0"/>
                <a:ea typeface="Calibri" panose="020F0502020204030204" pitchFamily="34" charset="0"/>
                <a:cs typeface="Arial" panose="020B0604020202020204" pitchFamily="34" charset="0"/>
              </a:rPr>
              <a:t>gravitas</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was required of anyone with his level of prestige and imperium. His actions in refusing a diadem may be interpreted as attempts to publicly refute the rumours about his desire to be king. There is no record that he had any dynastic plans for a successor, and succession would seem to be necessary for someone with monarchical aims, although he had adopted Octavian</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n-AU" dirty="0">
              <a:latin typeface="Arial" panose="020B0604020202020204" pitchFamily="34" charset="0"/>
              <a:ea typeface="Calibri" panose="020F0502020204030204" pitchFamily="34" charset="0"/>
              <a:cs typeface="Times New Roman" panose="02020603050405020304" pitchFamily="18" charset="0"/>
            </a:endParaRPr>
          </a:p>
          <a:p>
            <a:pPr marL="16510" indent="-16510">
              <a:spcAft>
                <a:spcPts val="0"/>
              </a:spcAft>
              <a:tabLst>
                <a:tab pos="226695" algn="l"/>
                <a:tab pos="457200" algn="l"/>
                <a:tab pos="5918835" algn="r"/>
                <a:tab pos="106680" algn="l"/>
                <a:tab pos="457200" algn="l"/>
                <a:tab pos="5918835" algn="r"/>
              </a:tabLst>
            </a:pPr>
            <a:r>
              <a:rPr lang="en-AU" dirty="0">
                <a:solidFill>
                  <a:srgbClr val="000000"/>
                </a:solidFill>
                <a:latin typeface="Arial" panose="020B0604020202020204" pitchFamily="34" charset="0"/>
                <a:ea typeface="Times New Roman" panose="02020603050405020304" pitchFamily="18" charset="0"/>
                <a:cs typeface="Arial" panose="020B0604020202020204" pitchFamily="34" charset="0"/>
              </a:rPr>
              <a:t>You can accept and/or contest evidence of Caesar’s desire to be king, the requirement for a good answer is that you use appropriate evidence in your argument. </a:t>
            </a:r>
            <a:endParaRPr lang="en-AU" dirty="0">
              <a:latin typeface="Arial" panose="020B0604020202020204" pitchFamily="34" charset="0"/>
              <a:ea typeface="Calibri" panose="020F0502020204030204" pitchFamily="34" charset="0"/>
              <a:cs typeface="Times New Roman" panose="02020603050405020304" pitchFamily="18" charset="0"/>
            </a:endParaRPr>
          </a:p>
          <a:p>
            <a:pPr marL="228600" indent="-228600">
              <a:spcAft>
                <a:spcPts val="0"/>
              </a:spcAft>
              <a:tabLst>
                <a:tab pos="226695" algn="l"/>
                <a:tab pos="457200" algn="l"/>
                <a:tab pos="5918835" algn="r"/>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AU"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1520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1BB313-D7F3-D749-905A-F8CB95042CCE}"/>
              </a:ext>
            </a:extLst>
          </p:cNvPr>
          <p:cNvSpPr txBox="1"/>
          <p:nvPr/>
        </p:nvSpPr>
        <p:spPr>
          <a:xfrm>
            <a:off x="2088931" y="242396"/>
            <a:ext cx="8014138" cy="584775"/>
          </a:xfrm>
          <a:prstGeom prst="rect">
            <a:avLst/>
          </a:prstGeom>
          <a:solidFill>
            <a:schemeClr val="bg2">
              <a:lumMod val="25000"/>
            </a:schemeClr>
          </a:solidFill>
        </p:spPr>
        <p:txBody>
          <a:bodyPr wrap="square" rtlCol="0">
            <a:spAutoFit/>
          </a:bodyPr>
          <a:lstStyle/>
          <a:p>
            <a:pPr algn="ctr"/>
            <a:r>
              <a:rPr lang="en-US" sz="3200" dirty="0">
                <a:solidFill>
                  <a:schemeClr val="bg1"/>
                </a:solidFill>
              </a:rPr>
              <a:t>EXAMPLE SOURCE ANALYSIS ANSWER - ROME</a:t>
            </a:r>
          </a:p>
        </p:txBody>
      </p:sp>
      <p:sp>
        <p:nvSpPr>
          <p:cNvPr id="2" name="Rectangle 1">
            <a:extLst>
              <a:ext uri="{FF2B5EF4-FFF2-40B4-BE49-F238E27FC236}">
                <a16:creationId xmlns:a16="http://schemas.microsoft.com/office/drawing/2014/main" id="{DD2B4B1B-6895-AB4A-AAA9-03BB1C1FF55E}"/>
              </a:ext>
            </a:extLst>
          </p:cNvPr>
          <p:cNvSpPr/>
          <p:nvPr/>
        </p:nvSpPr>
        <p:spPr>
          <a:xfrm>
            <a:off x="120869" y="984461"/>
            <a:ext cx="11950262" cy="6063198"/>
          </a:xfrm>
          <a:prstGeom prst="rect">
            <a:avLst/>
          </a:prstGeom>
        </p:spPr>
        <p:txBody>
          <a:bodyPr wrap="square">
            <a:spAutoFit/>
          </a:bodyPr>
          <a:lstStyle/>
          <a:p>
            <a:pPr marL="228600" indent="-228600">
              <a:spcAft>
                <a:spcPts val="0"/>
              </a:spcAft>
              <a:tabLst>
                <a:tab pos="226695" algn="l"/>
                <a:tab pos="457200" algn="l"/>
                <a:tab pos="5918835" algn="r"/>
              </a:tabLst>
            </a:pP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Caesar’s constitutional power. </a:t>
            </a: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You should include some examples of Caesar’s power to support your answer to the question. A </a:t>
            </a:r>
            <a:r>
              <a:rPr lang="en-AU" sz="1600" u="sng" dirty="0">
                <a:solidFill>
                  <a:srgbClr val="000000"/>
                </a:solidFill>
                <a:latin typeface="Arial" panose="020B0604020202020204" pitchFamily="34" charset="0"/>
                <a:ea typeface="Calibri" panose="020F0502020204030204" pitchFamily="34" charset="0"/>
                <a:cs typeface="Arial" panose="020B0604020202020204" pitchFamily="34" charset="0"/>
              </a:rPr>
              <a:t>minimum </a:t>
            </a: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of 3-4 of the following would be appropriate: </a:t>
            </a:r>
            <a:endParaRPr lang="en-AU" sz="1400" dirty="0">
              <a:latin typeface="Arial" panose="020B0604020202020204" pitchFamily="34" charset="0"/>
              <a:ea typeface="Calibri" panose="020F0502020204030204" pitchFamily="34" charset="0"/>
              <a:cs typeface="Times New Roman" panose="02020603050405020304" pitchFamily="18" charset="0"/>
            </a:endParaRPr>
          </a:p>
          <a:p>
            <a:pPr marL="228600" indent="-228600">
              <a:spcAft>
                <a:spcPts val="0"/>
              </a:spcAft>
              <a:tabLst>
                <a:tab pos="226695" algn="l"/>
                <a:tab pos="457200" algn="l"/>
                <a:tab pos="5918835" algn="r"/>
              </a:tabLst>
            </a:pP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All other offices were secondary to the Dictatorship,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which granted greater imperium to all other offices. Caesar’s powers are recorded in the accounts of Suetonius, Plutarch, </a:t>
            </a:r>
            <a:r>
              <a:rPr lang="en-AU" sz="1400" dirty="0" err="1">
                <a:solidFill>
                  <a:srgbClr val="000000"/>
                </a:solidFill>
                <a:latin typeface="Arial" panose="020B0604020202020204" pitchFamily="34" charset="0"/>
                <a:ea typeface="Calibri" panose="020F0502020204030204" pitchFamily="34" charset="0"/>
                <a:cs typeface="Arial" panose="020B0604020202020204" pitchFamily="34" charset="0"/>
              </a:rPr>
              <a:t>Dio</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 Cicero and Appian. A good answer would refer to </a:t>
            </a:r>
            <a:r>
              <a:rPr lang="en-AU" sz="1400" b="1" dirty="0">
                <a:solidFill>
                  <a:srgbClr val="000000"/>
                </a:solidFill>
                <a:latin typeface="Arial" panose="020B0604020202020204" pitchFamily="34" charset="0"/>
                <a:ea typeface="Calibri" panose="020F0502020204030204" pitchFamily="34" charset="0"/>
                <a:cs typeface="Arial" panose="020B0604020202020204" pitchFamily="34" charset="0"/>
              </a:rPr>
              <a:t>at least 2 of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these ancient sources. </a:t>
            </a:r>
          </a:p>
          <a:p>
            <a:pPr marL="228600" indent="-228600">
              <a:spcAft>
                <a:spcPts val="0"/>
              </a:spcAft>
              <a:tabLst>
                <a:tab pos="226695" algn="l"/>
                <a:tab pos="457200" algn="l"/>
                <a:tab pos="5918835" algn="r"/>
              </a:tabLst>
            </a:pPr>
            <a:endParaRPr lang="en-AU" sz="1400" dirty="0">
              <a:latin typeface="Arial" panose="020B0604020202020204" pitchFamily="34" charset="0"/>
              <a:ea typeface="Calibri" panose="020F0502020204030204" pitchFamily="34" charset="0"/>
              <a:cs typeface="Arial" panose="020B0604020202020204" pitchFamily="34" charset="0"/>
            </a:endParaRPr>
          </a:p>
          <a:p>
            <a:pPr marL="228600" indent="-228600">
              <a:spcAft>
                <a:spcPts val="0"/>
              </a:spcAft>
              <a:tabLst>
                <a:tab pos="226695" algn="l"/>
                <a:tab pos="457200" algn="l"/>
                <a:tab pos="5918835" algn="r"/>
              </a:tabLst>
            </a:pP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His powers included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(you would not be expected to include all of these examples in the dot point below. TIP: choose 5-6 good examples which show the range of his power):</a:t>
            </a:r>
            <a:endParaRPr lang="en-AU" sz="14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itchFamily="2" charset="2"/>
              <a:buChar char=""/>
              <a:tabLst>
                <a:tab pos="226695" algn="l"/>
                <a:tab pos="457200" algn="l"/>
                <a:tab pos="5918835" algn="r"/>
              </a:tabLst>
            </a:pP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49BC – Dictator. Appointed by Lepidus. He resigned after 11 days when he was elected Consul for 48BC</a:t>
            </a:r>
            <a:r>
              <a:rPr lang="en-AU" sz="1400" dirty="0">
                <a:latin typeface="Arial" panose="020B0604020202020204" pitchFamily="34" charset="0"/>
                <a:ea typeface="Calibri" panose="020F0502020204030204" pitchFamily="34" charset="0"/>
                <a:cs typeface="Arial" panose="020B0604020202020204" pitchFamily="34" charset="0"/>
              </a:rPr>
              <a:t>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48BC after </a:t>
            </a:r>
            <a:r>
              <a:rPr lang="en-AU" sz="1400" dirty="0" err="1">
                <a:solidFill>
                  <a:srgbClr val="000000"/>
                </a:solidFill>
                <a:latin typeface="Arial" panose="020B0604020202020204" pitchFamily="34" charset="0"/>
                <a:ea typeface="Calibri" panose="020F0502020204030204" pitchFamily="34" charset="0"/>
                <a:cs typeface="Arial" panose="020B0604020202020204" pitchFamily="34" charset="0"/>
              </a:rPr>
              <a:t>Pharsulus</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 - Dictator for 1 year</a:t>
            </a:r>
            <a:r>
              <a:rPr lang="en-AU" sz="1400" dirty="0">
                <a:latin typeface="Arial" panose="020B0604020202020204" pitchFamily="34" charset="0"/>
                <a:ea typeface="Calibri" panose="020F0502020204030204" pitchFamily="34" charset="0"/>
                <a:cs typeface="Arial" panose="020B0604020202020204" pitchFamily="34" charset="0"/>
              </a:rPr>
              <a:t>.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46BC after Munda – Dictator for 10 years</a:t>
            </a:r>
            <a:r>
              <a:rPr lang="en-AU" sz="1400" dirty="0">
                <a:latin typeface="Arial" panose="020B0604020202020204" pitchFamily="34" charset="0"/>
                <a:ea typeface="Calibri" panose="020F0502020204030204" pitchFamily="34" charset="0"/>
                <a:cs typeface="Arial" panose="020B0604020202020204" pitchFamily="34" charset="0"/>
              </a:rPr>
              <a:t>.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44BC Dictator for life. Consulships were held 48,46,45 (sole Consul) and 44 BC</a:t>
            </a:r>
            <a:r>
              <a:rPr lang="en-AU" sz="1400" dirty="0">
                <a:latin typeface="Arial" panose="020B0604020202020204" pitchFamily="34" charset="0"/>
                <a:ea typeface="Calibri" panose="020F0502020204030204" pitchFamily="34" charset="0"/>
                <a:cs typeface="Arial" panose="020B0604020202020204" pitchFamily="34" charset="0"/>
              </a:rPr>
              <a:t>. </a:t>
            </a:r>
            <a:r>
              <a:rPr lang="en-AU" sz="1400" i="1" dirty="0" err="1">
                <a:solidFill>
                  <a:srgbClr val="000000"/>
                </a:solidFill>
                <a:latin typeface="Arial" panose="020B0604020202020204" pitchFamily="34" charset="0"/>
                <a:ea typeface="Calibri" panose="020F0502020204030204" pitchFamily="34" charset="0"/>
                <a:cs typeface="Arial" panose="020B0604020202020204" pitchFamily="34" charset="0"/>
              </a:rPr>
              <a:t>Praefectura</a:t>
            </a:r>
            <a:r>
              <a:rPr lang="en-AU" sz="1400" i="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sz="1400" i="1" dirty="0" err="1">
                <a:solidFill>
                  <a:srgbClr val="000000"/>
                </a:solidFill>
                <a:latin typeface="Arial" panose="020B0604020202020204" pitchFamily="34" charset="0"/>
                <a:ea typeface="Calibri" panose="020F0502020204030204" pitchFamily="34" charset="0"/>
                <a:cs typeface="Arial" panose="020B0604020202020204" pitchFamily="34" charset="0"/>
              </a:rPr>
              <a:t>Morum</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 (Prefect of Public Morals) have him censorial authority from 46 BC. Tribunician Sacrosanctity gave him the eligibility to sit with the Tribunes from 45 BC, he was not eligible for the power of </a:t>
            </a:r>
            <a:r>
              <a:rPr lang="en-AU" sz="1400" b="1" dirty="0">
                <a:solidFill>
                  <a:srgbClr val="000000"/>
                </a:solidFill>
                <a:latin typeface="Arial" panose="020B0604020202020204" pitchFamily="34" charset="0"/>
                <a:ea typeface="Calibri" panose="020F0502020204030204" pitchFamily="34" charset="0"/>
                <a:cs typeface="Arial" panose="020B0604020202020204" pitchFamily="34" charset="0"/>
              </a:rPr>
              <a:t>(position of?)</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 a Tribune because he was Patrician. Chief Priest from 67 BC. After 47 BC he was elected to the College of most priesthoods. He appointed 8 </a:t>
            </a:r>
            <a:r>
              <a:rPr lang="en-AU" sz="1400" i="1" dirty="0" err="1">
                <a:solidFill>
                  <a:srgbClr val="000000"/>
                </a:solidFill>
                <a:latin typeface="Arial" panose="020B0604020202020204" pitchFamily="34" charset="0"/>
                <a:ea typeface="Calibri" panose="020F0502020204030204" pitchFamily="34" charset="0"/>
                <a:cs typeface="Arial" panose="020B0604020202020204" pitchFamily="34" charset="0"/>
              </a:rPr>
              <a:t>praefecti</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 to Lepidus as </a:t>
            </a:r>
            <a:r>
              <a:rPr lang="en-AU" sz="1400" i="1" dirty="0">
                <a:solidFill>
                  <a:srgbClr val="000000"/>
                </a:solidFill>
                <a:latin typeface="Arial" panose="020B0604020202020204" pitchFamily="34" charset="0"/>
                <a:ea typeface="Calibri" panose="020F0502020204030204" pitchFamily="34" charset="0"/>
                <a:cs typeface="Arial" panose="020B0604020202020204" pitchFamily="34" charset="0"/>
              </a:rPr>
              <a:t>Magister </a:t>
            </a:r>
            <a:r>
              <a:rPr lang="en-AU" sz="1400" i="1" dirty="0" err="1">
                <a:solidFill>
                  <a:srgbClr val="000000"/>
                </a:solidFill>
                <a:latin typeface="Arial" panose="020B0604020202020204" pitchFamily="34" charset="0"/>
                <a:ea typeface="Calibri" panose="020F0502020204030204" pitchFamily="34" charset="0"/>
                <a:cs typeface="Arial" panose="020B0604020202020204" pitchFamily="34" charset="0"/>
              </a:rPr>
              <a:t>Equitum</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 (Master of the Horse), a forerunner of the future imperial executive</a:t>
            </a:r>
            <a:r>
              <a:rPr lang="en-AU" sz="1400" dirty="0">
                <a:latin typeface="Arial" panose="020B0604020202020204" pitchFamily="34" charset="0"/>
                <a:ea typeface="Calibri" panose="020F0502020204030204" pitchFamily="34" charset="0"/>
                <a:cs typeface="Arial" panose="020B0604020202020204" pitchFamily="34" charset="0"/>
              </a:rPr>
              <a:t>.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He submitted his decisions to the Senate for informational purposes, but did not involve the Senate in his decision making </a:t>
            </a:r>
            <a:r>
              <a:rPr lang="en-AU" sz="1400" dirty="0">
                <a:latin typeface="Arial" panose="020B0604020202020204" pitchFamily="34" charset="0"/>
                <a:ea typeface="Calibri" panose="020F0502020204030204" pitchFamily="34" charset="0"/>
                <a:cs typeface="Arial" panose="020B0604020202020204" pitchFamily="34" charset="0"/>
              </a:rPr>
              <a:t>.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He spoke first in the Senate</a:t>
            </a:r>
            <a:r>
              <a:rPr lang="en-AU" sz="1400" dirty="0">
                <a:latin typeface="Arial" panose="020B0604020202020204" pitchFamily="34" charset="0"/>
                <a:ea typeface="Calibri" panose="020F0502020204030204" pitchFamily="34" charset="0"/>
                <a:cs typeface="Arial" panose="020B0604020202020204" pitchFamily="34" charset="0"/>
              </a:rPr>
              <a:t>.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He nominated magistracies</a:t>
            </a:r>
            <a:r>
              <a:rPr lang="en-AU" sz="1400" dirty="0">
                <a:latin typeface="Arial" panose="020B0604020202020204" pitchFamily="34" charset="0"/>
                <a:ea typeface="Calibri" panose="020F0502020204030204" pitchFamily="34" charset="0"/>
                <a:cs typeface="Arial" panose="020B0604020202020204" pitchFamily="34" charset="0"/>
              </a:rPr>
              <a:t>.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He had the sole right to command armies</a:t>
            </a:r>
            <a:r>
              <a:rPr lang="en-AU" sz="1400" dirty="0">
                <a:latin typeface="Arial" panose="020B0604020202020204" pitchFamily="34" charset="0"/>
                <a:ea typeface="Calibri" panose="020F0502020204030204" pitchFamily="34" charset="0"/>
                <a:cs typeface="Arial" panose="020B0604020202020204" pitchFamily="34" charset="0"/>
              </a:rPr>
              <a:t>.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The Senate took an oath to protect his life</a:t>
            </a:r>
            <a:r>
              <a:rPr lang="en-AU" sz="1400" dirty="0">
                <a:latin typeface="Arial" panose="020B0604020202020204" pitchFamily="34" charset="0"/>
                <a:ea typeface="Calibri" panose="020F0502020204030204" pitchFamily="34" charset="0"/>
                <a:cs typeface="Arial" panose="020B0604020202020204" pitchFamily="34" charset="0"/>
              </a:rPr>
              <a:t>.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He controlled the treasury.</a:t>
            </a:r>
            <a:r>
              <a:rPr lang="en-AU" sz="1400" dirty="0">
                <a:latin typeface="Arial" panose="020B0604020202020204" pitchFamily="34" charset="0"/>
                <a:ea typeface="Calibri" panose="020F0502020204030204" pitchFamily="34" charset="0"/>
                <a:cs typeface="Arial" panose="020B0604020202020204" pitchFamily="34" charset="0"/>
              </a:rPr>
              <a:t> </a:t>
            </a:r>
          </a:p>
          <a:p>
            <a:pPr marL="342900" lvl="0" indent="-342900">
              <a:spcAft>
                <a:spcPts val="0"/>
              </a:spcAft>
              <a:buFont typeface="Symbol" pitchFamily="2" charset="2"/>
              <a:buChar char=""/>
              <a:tabLst>
                <a:tab pos="226695" algn="l"/>
                <a:tab pos="457200" algn="l"/>
                <a:tab pos="5918835" algn="r"/>
              </a:tabLst>
            </a:pPr>
            <a:endParaRPr lang="en-AU"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spcAft>
                <a:spcPts val="0"/>
              </a:spcAft>
              <a:tabLst>
                <a:tab pos="226695" algn="l"/>
                <a:tab pos="457200" algn="l"/>
                <a:tab pos="5918835" algn="r"/>
              </a:tabLst>
            </a:pP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You might also mention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that there is little evidence that the Roman people were unhappy with his political domination. Much of his reform program restored balance and some level of resource security and prosperity for the people. </a:t>
            </a:r>
            <a:endParaRPr lang="en-AU" sz="14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itchFamily="2" charset="2"/>
              <a:buChar char=""/>
              <a:tabLst>
                <a:tab pos="226695" algn="l"/>
                <a:tab pos="457200" algn="l"/>
                <a:tab pos="5918835" algn="r"/>
              </a:tabLst>
            </a:pPr>
            <a:endParaRPr lang="en-AU"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spcAft>
                <a:spcPts val="0"/>
              </a:spcAft>
              <a:tabLst>
                <a:tab pos="226695" algn="l"/>
                <a:tab pos="457200" algn="l"/>
                <a:tab pos="5918835" algn="r"/>
              </a:tabLst>
            </a:pP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And you might indicate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that his constitutional power/position effectively blocked the </a:t>
            </a:r>
            <a:r>
              <a:rPr lang="en-AU" sz="1400" i="1" dirty="0">
                <a:solidFill>
                  <a:srgbClr val="000000"/>
                </a:solidFill>
                <a:latin typeface="Arial" panose="020B0604020202020204" pitchFamily="34" charset="0"/>
                <a:ea typeface="Calibri" panose="020F0502020204030204" pitchFamily="34" charset="0"/>
                <a:cs typeface="Arial" panose="020B0604020202020204" pitchFamily="34" charset="0"/>
              </a:rPr>
              <a:t>cursus </a:t>
            </a:r>
            <a:r>
              <a:rPr lang="en-AU" sz="1400" i="1" dirty="0" err="1">
                <a:solidFill>
                  <a:srgbClr val="000000"/>
                </a:solidFill>
                <a:latin typeface="Arial" panose="020B0604020202020204" pitchFamily="34" charset="0"/>
                <a:ea typeface="Calibri" panose="020F0502020204030204" pitchFamily="34" charset="0"/>
                <a:cs typeface="Arial" panose="020B0604020202020204" pitchFamily="34" charset="0"/>
              </a:rPr>
              <a:t>honourum</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 thereby preventing and frustrating the ambitions of the senatorial class. </a:t>
            </a:r>
            <a:r>
              <a:rPr lang="en-AU" sz="1400" b="1" dirty="0">
                <a:solidFill>
                  <a:srgbClr val="000000"/>
                </a:solidFill>
                <a:latin typeface="Arial" panose="020B0604020202020204" pitchFamily="34" charset="0"/>
                <a:ea typeface="Calibri" panose="020F0502020204030204" pitchFamily="34" charset="0"/>
                <a:cs typeface="Arial" panose="020B0604020202020204" pitchFamily="34" charset="0"/>
              </a:rPr>
              <a:t>THIS IS A VERY IMPORTANT POINT,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because it explains why many of his peers were unhappy with him and accused him of wanting to be king.</a:t>
            </a:r>
            <a:endParaRPr lang="en-AU" sz="1400" dirty="0">
              <a:latin typeface="Arial" panose="020B0604020202020204" pitchFamily="34" charset="0"/>
              <a:ea typeface="Calibri" panose="020F0502020204030204" pitchFamily="34" charset="0"/>
              <a:cs typeface="Arial" panose="020B0604020202020204" pitchFamily="34" charset="0"/>
            </a:endParaRPr>
          </a:p>
          <a:p>
            <a:endParaRPr lang="en-AU"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His appointment as </a:t>
            </a:r>
            <a:r>
              <a:rPr lang="en-AU" sz="1600" i="1" dirty="0">
                <a:solidFill>
                  <a:srgbClr val="000000"/>
                </a:solidFill>
                <a:latin typeface="Arial" panose="020B0604020202020204" pitchFamily="34" charset="0"/>
                <a:ea typeface="Calibri" panose="020F0502020204030204" pitchFamily="34" charset="0"/>
                <a:cs typeface="Arial" panose="020B0604020202020204" pitchFamily="34" charset="0"/>
              </a:rPr>
              <a:t>Dictator </a:t>
            </a:r>
            <a:r>
              <a:rPr lang="en-AU" sz="1600" i="1" dirty="0" err="1">
                <a:solidFill>
                  <a:srgbClr val="000000"/>
                </a:solidFill>
                <a:latin typeface="Arial" panose="020B0604020202020204" pitchFamily="34" charset="0"/>
                <a:ea typeface="Calibri" panose="020F0502020204030204" pitchFamily="34" charset="0"/>
                <a:cs typeface="Arial" panose="020B0604020202020204" pitchFamily="34" charset="0"/>
              </a:rPr>
              <a:t>Perpetuo</a:t>
            </a:r>
            <a:r>
              <a:rPr lang="en-AU" sz="1600" i="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sz="1600" b="1" i="1" dirty="0">
                <a:solidFill>
                  <a:srgbClr val="FF0000"/>
                </a:solidFill>
                <a:latin typeface="Arial" panose="020B0604020202020204" pitchFamily="34" charset="0"/>
                <a:ea typeface="Calibri" panose="020F0502020204030204" pitchFamily="34" charset="0"/>
                <a:cs typeface="Arial" panose="020B0604020202020204" pitchFamily="34" charset="0"/>
              </a:rPr>
              <a:t>(Dictator in </a:t>
            </a:r>
            <a:r>
              <a:rPr lang="en-AU" sz="1600" b="1" i="1" dirty="0" err="1">
                <a:solidFill>
                  <a:srgbClr val="FF0000"/>
                </a:solidFill>
                <a:latin typeface="Arial" panose="020B0604020202020204" pitchFamily="34" charset="0"/>
                <a:ea typeface="Calibri" panose="020F0502020204030204" pitchFamily="34" charset="0"/>
                <a:cs typeface="Arial" panose="020B0604020202020204" pitchFamily="34" charset="0"/>
              </a:rPr>
              <a:t>Perpetuum</a:t>
            </a:r>
            <a:r>
              <a:rPr lang="en-AU" sz="1600" b="1" i="1" dirty="0">
                <a:solidFill>
                  <a:srgbClr val="FF0000"/>
                </a:solidFill>
                <a:latin typeface="Arial" panose="020B0604020202020204" pitchFamily="34" charset="0"/>
                <a:ea typeface="Calibri" panose="020F0502020204030204" pitchFamily="34" charset="0"/>
                <a:cs typeface="Arial" panose="020B0604020202020204" pitchFamily="34" charset="0"/>
              </a:rPr>
              <a:t>?)</a:t>
            </a:r>
            <a:r>
              <a:rPr lang="en-AU" sz="1600"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AU" sz="1400" dirty="0">
                <a:solidFill>
                  <a:srgbClr val="000000"/>
                </a:solidFill>
                <a:latin typeface="Arial" panose="020B0604020202020204" pitchFamily="34" charset="0"/>
                <a:ea typeface="Calibri" panose="020F0502020204030204" pitchFamily="34" charset="0"/>
                <a:cs typeface="Arial" panose="020B0604020202020204" pitchFamily="34" charset="0"/>
              </a:rPr>
              <a:t>in 44 seemed to confirm the suspicions of his enemies that he intended to preserve his position/powers - Cicero refers to him as king and as ‘the tyrant’ in a number of his letters, an opinion which seems to have been shared by members of the governing class who, by and large, appeared to have believed that Caesar’s autocracy hid his aim to be King.</a:t>
            </a:r>
            <a:r>
              <a:rPr lang="en-AU" sz="1400" dirty="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9832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fade">
                                      <p:cBhvr>
                                        <p:cTn id="15" dur="500"/>
                                        <p:tgtEl>
                                          <p:spTgt spid="2">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
                                            <p:txEl>
                                              <p:pRg st="6" end="6"/>
                                            </p:txEl>
                                          </p:spTgt>
                                        </p:tgtEl>
                                        <p:attrNameLst>
                                          <p:attrName>style.visibility</p:attrName>
                                        </p:attrNameLst>
                                      </p:cBhvr>
                                      <p:to>
                                        <p:strVal val="visible"/>
                                      </p:to>
                                    </p:set>
                                    <p:animEffect transition="in" filter="fade">
                                      <p:cBhvr>
                                        <p:cTn id="20" dur="500"/>
                                        <p:tgtEl>
                                          <p:spTgt spid="2">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Effect transition="in" filter="fade">
                                      <p:cBhvr>
                                        <p:cTn id="23" dur="500"/>
                                        <p:tgtEl>
                                          <p:spTgt spid="2">
                                            <p:txEl>
                                              <p:pRg st="8" end="8"/>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
                                            <p:txEl>
                                              <p:pRg st="10" end="10"/>
                                            </p:txEl>
                                          </p:spTgt>
                                        </p:tgtEl>
                                        <p:attrNameLst>
                                          <p:attrName>style.visibility</p:attrName>
                                        </p:attrNameLst>
                                      </p:cBhvr>
                                      <p:to>
                                        <p:strVal val="visible"/>
                                      </p:to>
                                    </p:set>
                                    <p:animEffect transition="in" filter="fade">
                                      <p:cBhvr>
                                        <p:cTn id="26"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51471D9-2A0A-5E48-A465-B19ECF9CFF92}"/>
              </a:ext>
            </a:extLst>
          </p:cNvPr>
          <p:cNvSpPr txBox="1"/>
          <p:nvPr/>
        </p:nvSpPr>
        <p:spPr>
          <a:xfrm>
            <a:off x="284813" y="79663"/>
            <a:ext cx="11722308" cy="6678750"/>
          </a:xfrm>
          <a:prstGeom prst="rect">
            <a:avLst/>
          </a:prstGeom>
          <a:noFill/>
        </p:spPr>
        <p:txBody>
          <a:bodyPr wrap="square" rtlCol="0" anchor="t">
            <a:spAutoFit/>
          </a:bodyPr>
          <a:lstStyle/>
          <a:p>
            <a:pPr algn="ctr"/>
            <a:r>
              <a:rPr lang="en-AU" sz="2800" b="1" dirty="0">
                <a:solidFill>
                  <a:srgbClr val="00B0F0"/>
                </a:solidFill>
              </a:rPr>
              <a:t>EXAMPLE ANSWERS  </a:t>
            </a:r>
            <a:endParaRPr lang="en-AU" dirty="0"/>
          </a:p>
          <a:p>
            <a:r>
              <a:rPr lang="en-AU" sz="2000" b="1" dirty="0"/>
              <a:t>EGYPT</a:t>
            </a:r>
            <a:r>
              <a:rPr lang="en-AU" sz="2000" dirty="0"/>
              <a:t>:  Question - </a:t>
            </a:r>
            <a:r>
              <a:rPr lang="en-AU" sz="2000" i="1" dirty="0"/>
              <a:t>Identify and explain </a:t>
            </a:r>
            <a:r>
              <a:rPr lang="en-AU" sz="2000" b="1" i="1" dirty="0"/>
              <a:t>two</a:t>
            </a:r>
            <a:r>
              <a:rPr lang="en-AU" sz="2000" i="1" dirty="0"/>
              <a:t> ways in which the Cult of Amun increased in power during Dynasty 18.</a:t>
            </a:r>
          </a:p>
          <a:p>
            <a:r>
              <a:rPr lang="en-AU" sz="2400" dirty="0"/>
              <a:t>Two interlinked ways in which the Cult of Amun increased in power in the 18th Dynasty was due to </a:t>
            </a:r>
            <a:r>
              <a:rPr lang="en-AU" sz="2400" b="1" dirty="0"/>
              <a:t>building programs </a:t>
            </a:r>
            <a:r>
              <a:rPr lang="en-AU" sz="2400" dirty="0"/>
              <a:t>and the </a:t>
            </a:r>
            <a:r>
              <a:rPr lang="en-AU" sz="2400" b="1" dirty="0"/>
              <a:t>military successes </a:t>
            </a:r>
            <a:r>
              <a:rPr lang="en-AU" sz="2400" dirty="0"/>
              <a:t>of the New Kingdom pharaohs. As Barry Kemp asserts in Ancient Egypt: Anatomy of a Civilisation, in the 18th Dynasty “people in general lived in the shadows of giant stone constructions”. Cult temples, dedicated primarily to Amun, were mediums through which pharaohs could display their pious devotion to Amun thus underwriting the power of the god. By dedicating temples to the god Amun, such as the monumental Temple of Amun - Re at Karnak, the pharaohs were offering this god the power and wealth of the Egyptian Empire that had been gained through  military successes. As a result the Cult was legitimised and strengthened and it increased in power as each successive pharaoh built monuments to the god. The Cult of Amun increased its power through the actual wealth in material offerings to the priesthood’s coffers that came as a result of Egyptian military successes. At the very start of the 18</a:t>
            </a:r>
            <a:r>
              <a:rPr lang="en-AU" sz="2400" baseline="30000" dirty="0"/>
              <a:t>th</a:t>
            </a:r>
            <a:r>
              <a:rPr lang="en-AU" sz="2400" dirty="0"/>
              <a:t> Dynasty the Pharaoh Ahmose’s stele at Karnak lists offerings of large wreaths of gold, lapis lazuli and gold jewellery as well as jars of silver and of gold; fabulous wealth donated to the god Amun. This was wealth which added to the power and status of the Cult of Amun.</a:t>
            </a:r>
          </a:p>
        </p:txBody>
      </p:sp>
    </p:spTree>
    <p:extLst>
      <p:ext uri="{BB962C8B-B14F-4D97-AF65-F5344CB8AC3E}">
        <p14:creationId xmlns:p14="http://schemas.microsoft.com/office/powerpoint/2010/main" val="3975610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1056D8-3EB2-8645-AB2D-F30AD0300297}"/>
              </a:ext>
            </a:extLst>
          </p:cNvPr>
          <p:cNvSpPr txBox="1"/>
          <p:nvPr/>
        </p:nvSpPr>
        <p:spPr>
          <a:xfrm>
            <a:off x="362607" y="1529255"/>
            <a:ext cx="11634952" cy="4401205"/>
          </a:xfrm>
          <a:prstGeom prst="rect">
            <a:avLst/>
          </a:prstGeom>
          <a:noFill/>
        </p:spPr>
        <p:txBody>
          <a:bodyPr wrap="square" rtlCol="0">
            <a:spAutoFit/>
          </a:bodyPr>
          <a:lstStyle/>
          <a:p>
            <a:endParaRPr lang="en-US" sz="2800" dirty="0"/>
          </a:p>
          <a:p>
            <a:r>
              <a:rPr lang="en-US" sz="2800" dirty="0"/>
              <a:t>Go back through the example source analysis answers and identify (highlight or underline in different </a:t>
            </a:r>
            <a:r>
              <a:rPr lang="en-US" sz="2800" dirty="0" err="1"/>
              <a:t>colours</a:t>
            </a:r>
            <a:r>
              <a:rPr lang="en-US" sz="2800" dirty="0"/>
              <a:t>), where each example:</a:t>
            </a:r>
          </a:p>
          <a:p>
            <a:endParaRPr lang="en-US" sz="2800" dirty="0"/>
          </a:p>
          <a:p>
            <a:r>
              <a:rPr lang="en-US" sz="2800" dirty="0"/>
              <a:t>1. answers the </a:t>
            </a:r>
            <a:r>
              <a:rPr lang="en-US" sz="2800" b="1" dirty="0"/>
              <a:t>KEY parts </a:t>
            </a:r>
            <a:r>
              <a:rPr lang="en-US" sz="2800" dirty="0"/>
              <a:t>of the question</a:t>
            </a:r>
          </a:p>
          <a:p>
            <a:r>
              <a:rPr lang="en-US" sz="2800" dirty="0"/>
              <a:t>a) where does it </a:t>
            </a:r>
            <a:r>
              <a:rPr lang="en-US" sz="2800" b="1" dirty="0"/>
              <a:t>evaluate, assess, analyse, comment upon</a:t>
            </a:r>
            <a:r>
              <a:rPr lang="en-US" sz="2800" dirty="0"/>
              <a:t>?</a:t>
            </a:r>
          </a:p>
          <a:p>
            <a:r>
              <a:rPr lang="en-US" sz="2800" dirty="0"/>
              <a:t>b) where does it address </a:t>
            </a:r>
            <a:r>
              <a:rPr lang="en-US" sz="2800" b="1" dirty="0"/>
              <a:t>reliability, accuracy, perspective, usefulness</a:t>
            </a:r>
            <a:r>
              <a:rPr lang="en-US" sz="2800" dirty="0"/>
              <a:t>?</a:t>
            </a:r>
          </a:p>
          <a:p>
            <a:endParaRPr lang="en-US" sz="2800" dirty="0"/>
          </a:p>
          <a:p>
            <a:r>
              <a:rPr lang="en-US" sz="2800" dirty="0"/>
              <a:t>2. Uses the </a:t>
            </a:r>
            <a:r>
              <a:rPr lang="en-US" sz="2800" b="1" dirty="0"/>
              <a:t>scaffolding</a:t>
            </a:r>
            <a:r>
              <a:rPr lang="en-US" sz="2800" dirty="0"/>
              <a:t> in the question to help unpack the answer to the key part of the question.</a:t>
            </a:r>
          </a:p>
        </p:txBody>
      </p:sp>
      <p:sp>
        <p:nvSpPr>
          <p:cNvPr id="4" name="TextBox 3">
            <a:extLst>
              <a:ext uri="{FF2B5EF4-FFF2-40B4-BE49-F238E27FC236}">
                <a16:creationId xmlns:a16="http://schemas.microsoft.com/office/drawing/2014/main" id="{AD4DDD78-ADB0-4E47-9E58-6DACB0112FE4}"/>
              </a:ext>
            </a:extLst>
          </p:cNvPr>
          <p:cNvSpPr txBox="1"/>
          <p:nvPr/>
        </p:nvSpPr>
        <p:spPr>
          <a:xfrm>
            <a:off x="5107556" y="604374"/>
            <a:ext cx="1976888" cy="646331"/>
          </a:xfrm>
          <a:prstGeom prst="rect">
            <a:avLst/>
          </a:prstGeom>
          <a:solidFill>
            <a:schemeClr val="bg2">
              <a:lumMod val="25000"/>
            </a:schemeClr>
          </a:solidFill>
        </p:spPr>
        <p:txBody>
          <a:bodyPr wrap="none" rtlCol="0">
            <a:spAutoFit/>
          </a:bodyPr>
          <a:lstStyle/>
          <a:p>
            <a:r>
              <a:rPr lang="en-US" sz="3600" b="1" dirty="0">
                <a:solidFill>
                  <a:schemeClr val="bg1"/>
                </a:solidFill>
              </a:rPr>
              <a:t>ACTIVITY</a:t>
            </a:r>
            <a:r>
              <a:rPr lang="en-US" dirty="0"/>
              <a:t> </a:t>
            </a:r>
          </a:p>
        </p:txBody>
      </p:sp>
    </p:spTree>
    <p:extLst>
      <p:ext uri="{BB962C8B-B14F-4D97-AF65-F5344CB8AC3E}">
        <p14:creationId xmlns:p14="http://schemas.microsoft.com/office/powerpoint/2010/main" val="38772523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7C3AE6D-31A2-7643-9830-953C67586DEF}"/>
              </a:ext>
            </a:extLst>
          </p:cNvPr>
          <p:cNvSpPr txBox="1"/>
          <p:nvPr/>
        </p:nvSpPr>
        <p:spPr>
          <a:xfrm>
            <a:off x="1236686" y="1081925"/>
            <a:ext cx="9908498" cy="6063198"/>
          </a:xfrm>
          <a:prstGeom prst="rect">
            <a:avLst/>
          </a:prstGeom>
          <a:noFill/>
        </p:spPr>
        <p:txBody>
          <a:bodyPr wrap="square" rtlCol="0">
            <a:spAutoFit/>
          </a:bodyPr>
          <a:lstStyle/>
          <a:p>
            <a:pPr algn="ctr"/>
            <a:r>
              <a:rPr lang="en-AU" sz="3200" dirty="0"/>
              <a:t>Are often poorly done (Unit 4 particularly) </a:t>
            </a:r>
          </a:p>
          <a:p>
            <a:pPr algn="ctr"/>
            <a:r>
              <a:rPr lang="en-AU" sz="3200" dirty="0"/>
              <a:t> </a:t>
            </a:r>
          </a:p>
          <a:p>
            <a:pPr algn="ctr"/>
            <a:r>
              <a:rPr lang="en-AU" sz="3200" b="1" dirty="0"/>
              <a:t>Problems:</a:t>
            </a:r>
          </a:p>
          <a:p>
            <a:pPr marL="742950" indent="-742950" algn="ctr">
              <a:buAutoNum type="arabicPeriod"/>
            </a:pPr>
            <a:r>
              <a:rPr lang="en-AU" sz="3200" dirty="0"/>
              <a:t>Length: essays are too short.</a:t>
            </a:r>
          </a:p>
          <a:p>
            <a:pPr algn="ctr"/>
            <a:endParaRPr lang="en-AU" sz="3200" dirty="0"/>
          </a:p>
          <a:p>
            <a:pPr algn="ctr"/>
            <a:r>
              <a:rPr lang="en-AU" sz="3200" dirty="0"/>
              <a:t>Essays should be 4-5 pages of average handwriting (PRACTISE your handwriting)</a:t>
            </a:r>
          </a:p>
          <a:p>
            <a:pPr algn="ctr"/>
            <a:endParaRPr lang="en-AU" sz="3200" dirty="0"/>
          </a:p>
          <a:p>
            <a:pPr algn="ctr"/>
            <a:r>
              <a:rPr lang="en-AU" sz="3200" dirty="0"/>
              <a:t>Typing does not improve your writing fine motor skills. </a:t>
            </a:r>
          </a:p>
          <a:p>
            <a:pPr algn="ctr"/>
            <a:endParaRPr lang="en-AU" sz="3200" dirty="0"/>
          </a:p>
          <a:p>
            <a:pPr algn="ctr"/>
            <a:r>
              <a:rPr lang="en-AU" sz="3200" b="1" dirty="0"/>
              <a:t>WRITE WITH A PEN. MORE OFTEN.</a:t>
            </a:r>
          </a:p>
          <a:p>
            <a:endParaRPr lang="en-AU" sz="3600" dirty="0"/>
          </a:p>
        </p:txBody>
      </p:sp>
      <p:sp>
        <p:nvSpPr>
          <p:cNvPr id="3" name="TextBox 2">
            <a:extLst>
              <a:ext uri="{FF2B5EF4-FFF2-40B4-BE49-F238E27FC236}">
                <a16:creationId xmlns:a16="http://schemas.microsoft.com/office/drawing/2014/main" id="{3FB5668F-CA6D-3C4D-89FE-BCD9C54CC684}"/>
              </a:ext>
            </a:extLst>
          </p:cNvPr>
          <p:cNvSpPr txBox="1"/>
          <p:nvPr/>
        </p:nvSpPr>
        <p:spPr>
          <a:xfrm>
            <a:off x="1573965" y="188090"/>
            <a:ext cx="9233941" cy="707886"/>
          </a:xfrm>
          <a:prstGeom prst="rect">
            <a:avLst/>
          </a:prstGeom>
          <a:solidFill>
            <a:srgbClr val="00B0F0"/>
          </a:solidFill>
        </p:spPr>
        <p:txBody>
          <a:bodyPr wrap="square" rtlCol="0">
            <a:spAutoFit/>
          </a:bodyPr>
          <a:lstStyle/>
          <a:p>
            <a:pPr algn="ctr"/>
            <a:r>
              <a:rPr lang="en-US" sz="4000" b="1" dirty="0">
                <a:solidFill>
                  <a:schemeClr val="bg1"/>
                </a:solidFill>
              </a:rPr>
              <a:t>ESSAYS</a:t>
            </a:r>
          </a:p>
        </p:txBody>
      </p:sp>
    </p:spTree>
    <p:extLst>
      <p:ext uri="{BB962C8B-B14F-4D97-AF65-F5344CB8AC3E}">
        <p14:creationId xmlns:p14="http://schemas.microsoft.com/office/powerpoint/2010/main" val="171398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dissolve">
                                      <p:cBhvr>
                                        <p:cTn id="7" dur="500"/>
                                        <p:tgtEl>
                                          <p:spTgt spid="2">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2">
                                            <p:txEl>
                                              <p:pRg st="9" end="9"/>
                                            </p:txEl>
                                          </p:spTgt>
                                        </p:tgtEl>
                                        <p:attrNameLst>
                                          <p:attrName>style.visibility</p:attrName>
                                        </p:attrNameLst>
                                      </p:cBhvr>
                                      <p:to>
                                        <p:strVal val="visible"/>
                                      </p:to>
                                    </p:set>
                                    <p:anim calcmode="lin" valueType="num">
                                      <p:cBhvr>
                                        <p:cTn id="12" dur="500" fill="hold"/>
                                        <p:tgtEl>
                                          <p:spTgt spid="2">
                                            <p:txEl>
                                              <p:pRg st="9" end="9"/>
                                            </p:txEl>
                                          </p:spTgt>
                                        </p:tgtEl>
                                        <p:attrNameLst>
                                          <p:attrName>ppt_w</p:attrName>
                                        </p:attrNameLst>
                                      </p:cBhvr>
                                      <p:tavLst>
                                        <p:tav tm="0">
                                          <p:val>
                                            <p:strVal val="#ppt_w*0.70"/>
                                          </p:val>
                                        </p:tav>
                                        <p:tav tm="100000">
                                          <p:val>
                                            <p:strVal val="#ppt_w"/>
                                          </p:val>
                                        </p:tav>
                                      </p:tavLst>
                                    </p:anim>
                                    <p:anim calcmode="lin" valueType="num">
                                      <p:cBhvr>
                                        <p:cTn id="13" dur="500" fill="hold"/>
                                        <p:tgtEl>
                                          <p:spTgt spid="2">
                                            <p:txEl>
                                              <p:pRg st="9" end="9"/>
                                            </p:txEl>
                                          </p:spTgt>
                                        </p:tgtEl>
                                        <p:attrNameLst>
                                          <p:attrName>ppt_h</p:attrName>
                                        </p:attrNameLst>
                                      </p:cBhvr>
                                      <p:tavLst>
                                        <p:tav tm="0">
                                          <p:val>
                                            <p:strVal val="#ppt_h"/>
                                          </p:val>
                                        </p:tav>
                                        <p:tav tm="100000">
                                          <p:val>
                                            <p:strVal val="#ppt_h"/>
                                          </p:val>
                                        </p:tav>
                                      </p:tavLst>
                                    </p:anim>
                                    <p:animEffect transition="in" filter="fade">
                                      <p:cBhvr>
                                        <p:cTn id="14"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D730C7-50C4-E648-9706-14F3652ECE96}"/>
              </a:ext>
            </a:extLst>
          </p:cNvPr>
          <p:cNvSpPr/>
          <p:nvPr/>
        </p:nvSpPr>
        <p:spPr>
          <a:xfrm>
            <a:off x="213846" y="1435053"/>
            <a:ext cx="2369559" cy="4524315"/>
          </a:xfrm>
          <a:prstGeom prst="rect">
            <a:avLst/>
          </a:prstGeom>
          <a:solidFill>
            <a:srgbClr val="00B0F0"/>
          </a:solidFill>
        </p:spPr>
        <p:txBody>
          <a:bodyPr wrap="none">
            <a:spAutoFit/>
          </a:bodyPr>
          <a:lstStyle/>
          <a:p>
            <a:pPr>
              <a:spcAft>
                <a:spcPts val="0"/>
              </a:spcAft>
            </a:pPr>
            <a:r>
              <a:rPr lang="en-AU" sz="2400" b="1" dirty="0">
                <a:latin typeface="Arial" panose="020B0604020202020204" pitchFamily="34" charset="0"/>
                <a:ea typeface="Calibri" panose="020F0502020204030204" pitchFamily="34" charset="0"/>
                <a:cs typeface="Times New Roman" panose="02020603050405020304" pitchFamily="18" charset="0"/>
              </a:rPr>
              <a:t>Problem 2:</a:t>
            </a:r>
          </a:p>
          <a:p>
            <a:pPr>
              <a:spcAft>
                <a:spcPts val="0"/>
              </a:spcAft>
            </a:pPr>
            <a:r>
              <a:rPr lang="en-AU" sz="24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Constructing </a:t>
            </a:r>
          </a:p>
          <a:p>
            <a:pPr>
              <a:spcAft>
                <a:spcPts val="0"/>
              </a:spcAft>
            </a:pPr>
            <a:r>
              <a:rPr lang="en-AU" sz="24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an Argument.</a:t>
            </a:r>
          </a:p>
          <a:p>
            <a:pPr>
              <a:spcAft>
                <a:spcPts val="0"/>
              </a:spcAft>
            </a:pPr>
            <a:r>
              <a:rPr lang="en-AU"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Responses </a:t>
            </a:r>
          </a:p>
          <a:p>
            <a:pPr>
              <a:spcAft>
                <a:spcPts val="0"/>
              </a:spcAft>
            </a:pPr>
            <a:r>
              <a:rPr lang="en-AU"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are not </a:t>
            </a:r>
          </a:p>
          <a:p>
            <a:pPr>
              <a:spcAft>
                <a:spcPts val="0"/>
              </a:spcAft>
            </a:pPr>
            <a:r>
              <a:rPr lang="en-AU"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structured </a:t>
            </a:r>
          </a:p>
          <a:p>
            <a:pPr>
              <a:spcAft>
                <a:spcPts val="0"/>
              </a:spcAft>
            </a:pPr>
            <a:r>
              <a:rPr lang="en-AU"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well</a:t>
            </a:r>
          </a:p>
          <a:p>
            <a:pPr>
              <a:spcAft>
                <a:spcPts val="0"/>
              </a:spcAft>
            </a:pPr>
            <a:endParaRPr lang="en-AU" sz="2400"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AU" sz="2400" b="1" dirty="0">
                <a:latin typeface="Arial" panose="020B0604020202020204" pitchFamily="34" charset="0"/>
                <a:ea typeface="Calibri" panose="020F0502020204030204" pitchFamily="34" charset="0"/>
                <a:cs typeface="Times New Roman" panose="02020603050405020304" pitchFamily="18" charset="0"/>
              </a:rPr>
              <a:t>Problem 3:</a:t>
            </a:r>
          </a:p>
          <a:p>
            <a:pPr>
              <a:spcAft>
                <a:spcPts val="0"/>
              </a:spcAft>
            </a:pPr>
            <a:r>
              <a:rPr lang="en-AU"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There is not </a:t>
            </a:r>
          </a:p>
          <a:p>
            <a:pPr>
              <a:spcAft>
                <a:spcPts val="0"/>
              </a:spcAft>
            </a:pPr>
            <a:r>
              <a:rPr lang="en-AU"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enough </a:t>
            </a:r>
            <a:r>
              <a:rPr lang="en-AU" sz="24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use of </a:t>
            </a:r>
          </a:p>
          <a:p>
            <a:pPr>
              <a:spcAft>
                <a:spcPts val="0"/>
              </a:spcAft>
            </a:pPr>
            <a:r>
              <a:rPr lang="en-AU" sz="2400" b="1" u="sng" dirty="0">
                <a:solidFill>
                  <a:schemeClr val="bg1"/>
                </a:solidFill>
                <a:latin typeface="Arial" panose="020B0604020202020204" pitchFamily="34" charset="0"/>
                <a:ea typeface="Calibri" panose="020F0502020204030204" pitchFamily="34" charset="0"/>
                <a:cs typeface="Times New Roman" panose="02020603050405020304" pitchFamily="18" charset="0"/>
              </a:rPr>
              <a:t>evidence</a:t>
            </a:r>
            <a:endParaRPr lang="en-AU" sz="24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1">
            <a:extLst>
              <a:ext uri="{FF2B5EF4-FFF2-40B4-BE49-F238E27FC236}">
                <a16:creationId xmlns:a16="http://schemas.microsoft.com/office/drawing/2014/main" id="{C9CCDF93-6033-F040-8A97-244C239B0CD5}"/>
              </a:ext>
            </a:extLst>
          </p:cNvPr>
          <p:cNvSpPr>
            <a:spLocks noChangeArrowheads="1"/>
          </p:cNvSpPr>
          <p:nvPr/>
        </p:nvSpPr>
        <p:spPr bwMode="auto">
          <a:xfrm>
            <a:off x="-8978891" y="2456688"/>
            <a:ext cx="29486954" cy="584775"/>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endParaRPr lang="en-US" sz="3200"/>
          </a:p>
        </p:txBody>
      </p:sp>
      <p:graphicFrame>
        <p:nvGraphicFramePr>
          <p:cNvPr id="6" name="Table 5">
            <a:extLst>
              <a:ext uri="{FF2B5EF4-FFF2-40B4-BE49-F238E27FC236}">
                <a16:creationId xmlns:a16="http://schemas.microsoft.com/office/drawing/2014/main" id="{1E613932-EE2B-4749-B3DB-FE9087192A49}"/>
              </a:ext>
            </a:extLst>
          </p:cNvPr>
          <p:cNvGraphicFramePr>
            <a:graphicFrameLocks noGrp="1"/>
          </p:cNvGraphicFramePr>
          <p:nvPr>
            <p:extLst>
              <p:ext uri="{D42A27DB-BD31-4B8C-83A1-F6EECF244321}">
                <p14:modId xmlns:p14="http://schemas.microsoft.com/office/powerpoint/2010/main" val="2538206741"/>
              </p:ext>
            </p:extLst>
          </p:nvPr>
        </p:nvGraphicFramePr>
        <p:xfrm>
          <a:off x="3042745" y="400986"/>
          <a:ext cx="8889426" cy="6125935"/>
        </p:xfrm>
        <a:graphic>
          <a:graphicData uri="http://schemas.openxmlformats.org/drawingml/2006/table">
            <a:tbl>
              <a:tblPr firstRow="1" firstCol="1" bandRow="1">
                <a:tableStyleId>{5C22544A-7EE6-4342-B048-85BDC9FD1C3A}</a:tableStyleId>
              </a:tblPr>
              <a:tblGrid>
                <a:gridCol w="7985263">
                  <a:extLst>
                    <a:ext uri="{9D8B030D-6E8A-4147-A177-3AD203B41FA5}">
                      <a16:colId xmlns:a16="http://schemas.microsoft.com/office/drawing/2014/main" val="3173940451"/>
                    </a:ext>
                  </a:extLst>
                </a:gridCol>
                <a:gridCol w="904163">
                  <a:extLst>
                    <a:ext uri="{9D8B030D-6E8A-4147-A177-3AD203B41FA5}">
                      <a16:colId xmlns:a16="http://schemas.microsoft.com/office/drawing/2014/main" val="812612930"/>
                    </a:ext>
                  </a:extLst>
                </a:gridCol>
              </a:tblGrid>
              <a:tr h="183575">
                <a:tc gridSpan="2">
                  <a:txBody>
                    <a:bodyPr/>
                    <a:lstStyle/>
                    <a:p>
                      <a:pPr>
                        <a:spcAft>
                          <a:spcPts val="0"/>
                        </a:spcAft>
                        <a:tabLst>
                          <a:tab pos="457200" algn="l"/>
                          <a:tab pos="5918835" algn="r"/>
                        </a:tabLst>
                      </a:pPr>
                      <a:r>
                        <a:rPr lang="en-AU" sz="1200" dirty="0">
                          <a:solidFill>
                            <a:schemeClr val="tx1"/>
                          </a:solidFill>
                          <a:effectLst/>
                        </a:rPr>
                        <a:t>Understanding of historical narrative/context</a:t>
                      </a:r>
                      <a:endParaRPr lang="en-AU" sz="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solidFill>
                      <a:srgbClr val="00B0F0"/>
                    </a:solidFill>
                  </a:tcPr>
                </a:tc>
                <a:tc hMerge="1">
                  <a:txBody>
                    <a:bodyPr/>
                    <a:lstStyle/>
                    <a:p>
                      <a:endParaRPr lang="en-US"/>
                    </a:p>
                  </a:txBody>
                  <a:tcPr/>
                </a:tc>
                <a:extLst>
                  <a:ext uri="{0D108BD9-81ED-4DB2-BD59-A6C34878D82A}">
                    <a16:rowId xmlns:a16="http://schemas.microsoft.com/office/drawing/2014/main" val="1404752019"/>
                  </a:ext>
                </a:extLst>
              </a:tr>
              <a:tr h="367151">
                <a:tc>
                  <a:txBody>
                    <a:bodyPr/>
                    <a:lstStyle/>
                    <a:p>
                      <a:pPr>
                        <a:spcAft>
                          <a:spcPts val="0"/>
                        </a:spcAft>
                        <a:tabLst>
                          <a:tab pos="457200" algn="l"/>
                          <a:tab pos="5918835" algn="r"/>
                        </a:tabLst>
                      </a:pPr>
                      <a:r>
                        <a:rPr lang="en-AU" sz="1200" dirty="0">
                          <a:solidFill>
                            <a:schemeClr val="tx1"/>
                          </a:solidFill>
                          <a:effectLst/>
                        </a:rPr>
                        <a:t>Produces a relevant, sophisticated narrative that demonstrates an understanding of the </a:t>
                      </a:r>
                      <a:br>
                        <a:rPr lang="en-AU" sz="1200" dirty="0">
                          <a:solidFill>
                            <a:schemeClr val="tx1"/>
                          </a:solidFill>
                          <a:effectLst/>
                        </a:rPr>
                      </a:br>
                      <a:r>
                        <a:rPr lang="en-AU" sz="1200" dirty="0">
                          <a:solidFill>
                            <a:schemeClr val="tx1"/>
                          </a:solidFill>
                          <a:effectLst/>
                        </a:rPr>
                        <a:t>interrelationships between events, people and ideas, and/or continuity and change.</a:t>
                      </a:r>
                      <a:endParaRPr lang="en-AU" sz="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dirty="0">
                          <a:solidFill>
                            <a:schemeClr val="tx1"/>
                          </a:solidFill>
                          <a:effectLst/>
                        </a:rPr>
                        <a:t>7</a:t>
                      </a:r>
                      <a:endParaRPr lang="en-AU" sz="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3334414302"/>
                  </a:ext>
                </a:extLst>
              </a:tr>
              <a:tr h="367151">
                <a:tc>
                  <a:txBody>
                    <a:bodyPr/>
                    <a:lstStyle/>
                    <a:p>
                      <a:pPr>
                        <a:spcAft>
                          <a:spcPts val="0"/>
                        </a:spcAft>
                        <a:tabLst>
                          <a:tab pos="457200" algn="l"/>
                          <a:tab pos="5918835" algn="r"/>
                        </a:tabLst>
                      </a:pPr>
                      <a:r>
                        <a:rPr lang="en-AU" sz="1200">
                          <a:solidFill>
                            <a:schemeClr val="tx1"/>
                          </a:solidFill>
                          <a:effectLst/>
                        </a:rPr>
                        <a:t>Produces a relevant, comprehensive narrative that demonstrates an understanding of the relationships between events, people and ideas, and/or continuity and change.</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6</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890311254"/>
                  </a:ext>
                </a:extLst>
              </a:tr>
              <a:tr h="367151">
                <a:tc>
                  <a:txBody>
                    <a:bodyPr/>
                    <a:lstStyle/>
                    <a:p>
                      <a:pPr>
                        <a:spcAft>
                          <a:spcPts val="0"/>
                        </a:spcAft>
                        <a:tabLst>
                          <a:tab pos="457200" algn="l"/>
                          <a:tab pos="5918835" algn="r"/>
                        </a:tabLst>
                      </a:pPr>
                      <a:r>
                        <a:rPr lang="en-AU" sz="1200">
                          <a:solidFill>
                            <a:schemeClr val="tx1"/>
                          </a:solidFill>
                          <a:effectLst/>
                        </a:rPr>
                        <a:t>Produces a relevant, coherent narrative that demonstrates an understanding of </a:t>
                      </a:r>
                      <a:r>
                        <a:rPr lang="en-AU" sz="1200" spc="-10">
                          <a:solidFill>
                            <a:schemeClr val="tx1"/>
                          </a:solidFill>
                          <a:effectLst/>
                        </a:rPr>
                        <a:t>some connections across events, people and ideas, and/or continuity and change.</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5</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1526260076"/>
                  </a:ext>
                </a:extLst>
              </a:tr>
              <a:tr h="367151">
                <a:tc>
                  <a:txBody>
                    <a:bodyPr/>
                    <a:lstStyle/>
                    <a:p>
                      <a:pPr>
                        <a:spcAft>
                          <a:spcPts val="0"/>
                        </a:spcAft>
                        <a:tabLst>
                          <a:tab pos="457200" algn="l"/>
                          <a:tab pos="5918835" algn="r"/>
                        </a:tabLst>
                      </a:pPr>
                      <a:r>
                        <a:rPr lang="en-AU" sz="1200">
                          <a:solidFill>
                            <a:schemeClr val="tx1"/>
                          </a:solidFill>
                          <a:effectLst/>
                        </a:rPr>
                        <a:t>Produces a narrative that identifies some connections across events, people and ideas, and/or continuity and change in the narrative.</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4</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532752808"/>
                  </a:ext>
                </a:extLst>
              </a:tr>
              <a:tr h="367151">
                <a:tc>
                  <a:txBody>
                    <a:bodyPr/>
                    <a:lstStyle/>
                    <a:p>
                      <a:pPr>
                        <a:spcAft>
                          <a:spcPts val="0"/>
                        </a:spcAft>
                        <a:tabLst>
                          <a:tab pos="457200" algn="l"/>
                          <a:tab pos="5918835" algn="r"/>
                        </a:tabLst>
                      </a:pPr>
                      <a:r>
                        <a:rPr lang="en-AU" sz="1200">
                          <a:solidFill>
                            <a:schemeClr val="tx1"/>
                          </a:solidFill>
                          <a:effectLst/>
                        </a:rPr>
                        <a:t>Produces a simple narrative which is mainly chronological and makes some reference to events, people and ideas, and/or continuity and change.</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3</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635354276"/>
                  </a:ext>
                </a:extLst>
              </a:tr>
              <a:tr h="367151">
                <a:tc>
                  <a:txBody>
                    <a:bodyPr/>
                    <a:lstStyle/>
                    <a:p>
                      <a:pPr>
                        <a:spcAft>
                          <a:spcPts val="0"/>
                        </a:spcAft>
                        <a:tabLst>
                          <a:tab pos="457200" algn="l"/>
                          <a:tab pos="5918835" algn="r"/>
                        </a:tabLst>
                      </a:pPr>
                      <a:r>
                        <a:rPr lang="en-AU" sz="1200">
                          <a:solidFill>
                            <a:schemeClr val="tx1"/>
                          </a:solidFill>
                          <a:effectLst/>
                        </a:rPr>
                        <a:t>Produces a simple narrative which is often incorrect and makes minimal reference to events, people and ideas and/or continuity and change.</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2</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3513522753"/>
                  </a:ext>
                </a:extLst>
              </a:tr>
              <a:tr h="183575">
                <a:tc>
                  <a:txBody>
                    <a:bodyPr/>
                    <a:lstStyle/>
                    <a:p>
                      <a:pPr>
                        <a:spcAft>
                          <a:spcPts val="0"/>
                        </a:spcAft>
                        <a:tabLst>
                          <a:tab pos="457200" algn="l"/>
                          <a:tab pos="5918835" algn="r"/>
                        </a:tabLst>
                      </a:pPr>
                      <a:r>
                        <a:rPr lang="en-AU" sz="1200">
                          <a:solidFill>
                            <a:schemeClr val="tx1"/>
                          </a:solidFill>
                          <a:effectLst/>
                        </a:rPr>
                        <a:t>Makes general/superficial statements about the narrative.</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1</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944224372"/>
                  </a:ext>
                </a:extLst>
              </a:tr>
              <a:tr h="183575">
                <a:tc>
                  <a:txBody>
                    <a:bodyPr/>
                    <a:lstStyle/>
                    <a:p>
                      <a:pPr algn="r">
                        <a:spcAft>
                          <a:spcPts val="0"/>
                        </a:spcAft>
                        <a:tabLst>
                          <a:tab pos="457200" algn="l"/>
                          <a:tab pos="5918835" algn="r"/>
                        </a:tabLst>
                      </a:pPr>
                      <a:r>
                        <a:rPr lang="en-AU" sz="1200">
                          <a:solidFill>
                            <a:schemeClr val="tx1"/>
                          </a:solidFill>
                          <a:effectLst/>
                        </a:rPr>
                        <a:t>Sub-total</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7</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extLst>
                  <a:ext uri="{0D108BD9-81ED-4DB2-BD59-A6C34878D82A}">
                    <a16:rowId xmlns:a16="http://schemas.microsoft.com/office/drawing/2014/main" val="2578799497"/>
                  </a:ext>
                </a:extLst>
              </a:tr>
              <a:tr h="183575">
                <a:tc gridSpan="2">
                  <a:txBody>
                    <a:bodyPr/>
                    <a:lstStyle/>
                    <a:p>
                      <a:pPr>
                        <a:spcAft>
                          <a:spcPts val="0"/>
                        </a:spcAft>
                        <a:tabLst>
                          <a:tab pos="457200" algn="l"/>
                          <a:tab pos="5918835" algn="r"/>
                          <a:tab pos="914400" algn="l"/>
                          <a:tab pos="5886450" algn="r"/>
                        </a:tabLst>
                      </a:pPr>
                      <a:r>
                        <a:rPr lang="en-AU" sz="1200" dirty="0">
                          <a:solidFill>
                            <a:schemeClr val="tx1"/>
                          </a:solidFill>
                          <a:effectLst/>
                        </a:rPr>
                        <a:t>Argument</a:t>
                      </a:r>
                      <a:endParaRPr lang="en-AU" sz="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solidFill>
                      <a:srgbClr val="00B0F0"/>
                    </a:solidFill>
                  </a:tcPr>
                </a:tc>
                <a:tc hMerge="1">
                  <a:txBody>
                    <a:bodyPr/>
                    <a:lstStyle/>
                    <a:p>
                      <a:endParaRPr lang="en-US"/>
                    </a:p>
                  </a:txBody>
                  <a:tcPr/>
                </a:tc>
                <a:extLst>
                  <a:ext uri="{0D108BD9-81ED-4DB2-BD59-A6C34878D82A}">
                    <a16:rowId xmlns:a16="http://schemas.microsoft.com/office/drawing/2014/main" val="2025493744"/>
                  </a:ext>
                </a:extLst>
              </a:tr>
              <a:tr h="200563">
                <a:tc>
                  <a:txBody>
                    <a:bodyPr/>
                    <a:lstStyle/>
                    <a:p>
                      <a:pPr>
                        <a:spcAft>
                          <a:spcPts val="0"/>
                        </a:spcAft>
                        <a:tabLst>
                          <a:tab pos="457200" algn="l"/>
                          <a:tab pos="5918835" algn="r"/>
                        </a:tabLst>
                      </a:pPr>
                      <a:r>
                        <a:rPr lang="en-AU" sz="1200">
                          <a:solidFill>
                            <a:schemeClr val="tx1"/>
                          </a:solidFill>
                          <a:effectLst/>
                        </a:rPr>
                        <a:t>Constructs a sustained, logical and sophisticated argument which shows a depth of analysis in relation to the topic/question.</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6</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2841775687"/>
                  </a:ext>
                </a:extLst>
              </a:tr>
              <a:tr h="183575">
                <a:tc>
                  <a:txBody>
                    <a:bodyPr/>
                    <a:lstStyle/>
                    <a:p>
                      <a:pPr>
                        <a:spcAft>
                          <a:spcPts val="0"/>
                        </a:spcAft>
                        <a:tabLst>
                          <a:tab pos="457200" algn="l"/>
                          <a:tab pos="5918835" algn="r"/>
                        </a:tabLst>
                      </a:pPr>
                      <a:r>
                        <a:rPr lang="en-AU" sz="1200" dirty="0">
                          <a:solidFill>
                            <a:schemeClr val="tx1"/>
                          </a:solidFill>
                          <a:effectLst/>
                        </a:rPr>
                        <a:t>Constructs a coherent, analytical argument in relation to the topic/question.</a:t>
                      </a:r>
                      <a:endParaRPr lang="en-AU" sz="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5</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4228351084"/>
                  </a:ext>
                </a:extLst>
              </a:tr>
              <a:tr h="200563">
                <a:tc>
                  <a:txBody>
                    <a:bodyPr/>
                    <a:lstStyle/>
                    <a:p>
                      <a:pPr>
                        <a:spcAft>
                          <a:spcPts val="0"/>
                        </a:spcAft>
                        <a:tabLst>
                          <a:tab pos="457200" algn="l"/>
                          <a:tab pos="5918835" algn="r"/>
                        </a:tabLst>
                      </a:pPr>
                      <a:r>
                        <a:rPr lang="en-AU" sz="1200">
                          <a:solidFill>
                            <a:schemeClr val="tx1"/>
                          </a:solidFill>
                          <a:effectLst/>
                        </a:rPr>
                        <a:t>Produces a logically-structured argument that shows some analytical thinking in relation to the topic/question.</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4</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3840436756"/>
                  </a:ext>
                </a:extLst>
              </a:tr>
              <a:tr h="200563">
                <a:tc>
                  <a:txBody>
                    <a:bodyPr/>
                    <a:lstStyle/>
                    <a:p>
                      <a:pPr>
                        <a:spcAft>
                          <a:spcPts val="0"/>
                        </a:spcAft>
                        <a:tabLst>
                          <a:tab pos="457200" algn="l"/>
                          <a:tab pos="5918835" algn="r"/>
                        </a:tabLst>
                      </a:pPr>
                      <a:r>
                        <a:rPr lang="en-AU" sz="1200">
                          <a:solidFill>
                            <a:schemeClr val="tx1"/>
                          </a:solidFill>
                          <a:effectLst/>
                        </a:rPr>
                        <a:t>Provides relevant points/information in relation to the topic/question and indicates direction for argument.</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3</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3461991743"/>
                  </a:ext>
                </a:extLst>
              </a:tr>
              <a:tr h="183575">
                <a:tc>
                  <a:txBody>
                    <a:bodyPr/>
                    <a:lstStyle/>
                    <a:p>
                      <a:pPr>
                        <a:spcAft>
                          <a:spcPts val="0"/>
                        </a:spcAft>
                        <a:tabLst>
                          <a:tab pos="457200" algn="l"/>
                          <a:tab pos="5918835" algn="r"/>
                        </a:tabLst>
                      </a:pPr>
                      <a:r>
                        <a:rPr lang="en-AU" sz="1200">
                          <a:solidFill>
                            <a:schemeClr val="tx1"/>
                          </a:solidFill>
                          <a:effectLst/>
                        </a:rPr>
                        <a:t>Makes generalisations and some relevant statements in relation to the topic/question. </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2</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2105088323"/>
                  </a:ext>
                </a:extLst>
              </a:tr>
              <a:tr h="183575">
                <a:tc>
                  <a:txBody>
                    <a:bodyPr/>
                    <a:lstStyle/>
                    <a:p>
                      <a:pPr>
                        <a:spcAft>
                          <a:spcPts val="0"/>
                        </a:spcAft>
                        <a:tabLst>
                          <a:tab pos="457200" algn="l"/>
                          <a:tab pos="5918835" algn="r"/>
                        </a:tabLst>
                      </a:pPr>
                      <a:r>
                        <a:rPr lang="en-AU" sz="1200">
                          <a:solidFill>
                            <a:schemeClr val="tx1"/>
                          </a:solidFill>
                          <a:effectLst/>
                        </a:rPr>
                        <a:t>Makes superficial, disjointed statements in relation to the topic/question.</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1</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354580623"/>
                  </a:ext>
                </a:extLst>
              </a:tr>
              <a:tr h="183575">
                <a:tc>
                  <a:txBody>
                    <a:bodyPr/>
                    <a:lstStyle/>
                    <a:p>
                      <a:pPr algn="r">
                        <a:spcAft>
                          <a:spcPts val="0"/>
                        </a:spcAft>
                        <a:tabLst>
                          <a:tab pos="457200" algn="l"/>
                          <a:tab pos="5918835" algn="r"/>
                        </a:tabLst>
                      </a:pPr>
                      <a:r>
                        <a:rPr lang="en-AU" sz="1200">
                          <a:solidFill>
                            <a:schemeClr val="tx1"/>
                          </a:solidFill>
                          <a:effectLst/>
                        </a:rPr>
                        <a:t>Sub-total</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6</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extLst>
                  <a:ext uri="{0D108BD9-81ED-4DB2-BD59-A6C34878D82A}">
                    <a16:rowId xmlns:a16="http://schemas.microsoft.com/office/drawing/2014/main" val="1186102734"/>
                  </a:ext>
                </a:extLst>
              </a:tr>
              <a:tr h="183575">
                <a:tc gridSpan="2">
                  <a:txBody>
                    <a:bodyPr/>
                    <a:lstStyle/>
                    <a:p>
                      <a:pPr>
                        <a:spcAft>
                          <a:spcPts val="0"/>
                        </a:spcAft>
                        <a:tabLst>
                          <a:tab pos="457200" algn="l"/>
                          <a:tab pos="5918835" algn="r"/>
                        </a:tabLst>
                      </a:pPr>
                      <a:r>
                        <a:rPr lang="en-AU" sz="1200" dirty="0">
                          <a:solidFill>
                            <a:schemeClr val="tx1"/>
                          </a:solidFill>
                          <a:effectLst/>
                        </a:rPr>
                        <a:t>Use of evidence</a:t>
                      </a:r>
                      <a:endParaRPr lang="en-AU" sz="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solidFill>
                      <a:srgbClr val="00B0F0"/>
                    </a:solidFill>
                  </a:tcPr>
                </a:tc>
                <a:tc hMerge="1">
                  <a:txBody>
                    <a:bodyPr/>
                    <a:lstStyle/>
                    <a:p>
                      <a:endParaRPr lang="en-US"/>
                    </a:p>
                  </a:txBody>
                  <a:tcPr/>
                </a:tc>
                <a:extLst>
                  <a:ext uri="{0D108BD9-81ED-4DB2-BD59-A6C34878D82A}">
                    <a16:rowId xmlns:a16="http://schemas.microsoft.com/office/drawing/2014/main" val="2492234606"/>
                  </a:ext>
                </a:extLst>
              </a:tr>
              <a:tr h="367151">
                <a:tc>
                  <a:txBody>
                    <a:bodyPr/>
                    <a:lstStyle/>
                    <a:p>
                      <a:pPr>
                        <a:spcAft>
                          <a:spcPts val="0"/>
                        </a:spcAft>
                        <a:tabLst>
                          <a:tab pos="457200" algn="l"/>
                          <a:tab pos="5918835" algn="r"/>
                        </a:tabLst>
                      </a:pPr>
                      <a:r>
                        <a:rPr lang="en-AU" sz="1200">
                          <a:solidFill>
                            <a:schemeClr val="tx1"/>
                          </a:solidFill>
                          <a:effectLst/>
                        </a:rPr>
                        <a:t>Uses relevant ancient sources with accuracy and detail throughout the essay. Cites this evidence at points where it provides support for the argument/viewpoint. </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6</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922150559"/>
                  </a:ext>
                </a:extLst>
              </a:tr>
              <a:tr h="367151">
                <a:tc>
                  <a:txBody>
                    <a:bodyPr/>
                    <a:lstStyle/>
                    <a:p>
                      <a:pPr>
                        <a:spcAft>
                          <a:spcPts val="0"/>
                        </a:spcAft>
                        <a:tabLst>
                          <a:tab pos="457200" algn="l"/>
                          <a:tab pos="5918835" algn="r"/>
                        </a:tabLst>
                      </a:pPr>
                      <a:r>
                        <a:rPr lang="en-AU" sz="1200">
                          <a:solidFill>
                            <a:schemeClr val="tx1"/>
                          </a:solidFill>
                          <a:effectLst/>
                        </a:rPr>
                        <a:t>Uses relevant ancient sources with accuracy throughout the essay. Cites this evidence at effective points to provide some support for the argument/viewpoint.</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5</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2458270192"/>
                  </a:ext>
                </a:extLst>
              </a:tr>
              <a:tr h="183575">
                <a:tc>
                  <a:txBody>
                    <a:bodyPr/>
                    <a:lstStyle/>
                    <a:p>
                      <a:pPr>
                        <a:spcAft>
                          <a:spcPts val="0"/>
                        </a:spcAft>
                        <a:tabLst>
                          <a:tab pos="457200" algn="l"/>
                          <a:tab pos="5918835" algn="r"/>
                        </a:tabLst>
                      </a:pPr>
                      <a:r>
                        <a:rPr lang="en-AU" sz="1200" spc="-10">
                          <a:solidFill>
                            <a:schemeClr val="tx1"/>
                          </a:solidFill>
                          <a:effectLst/>
                        </a:rPr>
                        <a:t>Uses relevant sources in the essay. Cites this evidence at some appropriate points.</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4</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510376741"/>
                  </a:ext>
                </a:extLst>
              </a:tr>
              <a:tr h="183575">
                <a:tc>
                  <a:txBody>
                    <a:bodyPr/>
                    <a:lstStyle/>
                    <a:p>
                      <a:pPr>
                        <a:spcAft>
                          <a:spcPts val="0"/>
                        </a:spcAft>
                        <a:tabLst>
                          <a:tab pos="457200" algn="l"/>
                          <a:tab pos="5918835" algn="r"/>
                        </a:tabLst>
                      </a:pPr>
                      <a:r>
                        <a:rPr lang="en-AU" sz="1200">
                          <a:solidFill>
                            <a:schemeClr val="tx1"/>
                          </a:solidFill>
                          <a:effectLst/>
                        </a:rPr>
                        <a:t>Provides some relevant evidence. Cites this evidence but with inaccuracies.</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3</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12335484"/>
                  </a:ext>
                </a:extLst>
              </a:tr>
              <a:tr h="200563">
                <a:tc>
                  <a:txBody>
                    <a:bodyPr/>
                    <a:lstStyle/>
                    <a:p>
                      <a:pPr>
                        <a:spcAft>
                          <a:spcPts val="0"/>
                        </a:spcAft>
                        <a:tabLst>
                          <a:tab pos="457200" algn="l"/>
                          <a:tab pos="5918835" algn="r"/>
                        </a:tabLst>
                      </a:pPr>
                      <a:r>
                        <a:rPr lang="en-AU" sz="1200" spc="-10">
                          <a:solidFill>
                            <a:schemeClr val="tx1"/>
                          </a:solidFill>
                          <a:effectLst/>
                        </a:rPr>
                        <a:t>Provides some limited evidence with inaccuracies. Makes an attempt to cite some of this evidence. </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dirty="0">
                          <a:solidFill>
                            <a:schemeClr val="tx1"/>
                          </a:solidFill>
                          <a:effectLst/>
                        </a:rPr>
                        <a:t>2</a:t>
                      </a:r>
                      <a:endParaRPr lang="en-AU" sz="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2887888415"/>
                  </a:ext>
                </a:extLst>
              </a:tr>
              <a:tr h="183575">
                <a:tc>
                  <a:txBody>
                    <a:bodyPr/>
                    <a:lstStyle/>
                    <a:p>
                      <a:pPr>
                        <a:spcAft>
                          <a:spcPts val="0"/>
                        </a:spcAft>
                        <a:tabLst>
                          <a:tab pos="457200" algn="l"/>
                          <a:tab pos="5918835" algn="r"/>
                        </a:tabLst>
                      </a:pPr>
                      <a:r>
                        <a:rPr lang="en-AU" sz="1200">
                          <a:solidFill>
                            <a:schemeClr val="tx1"/>
                          </a:solidFill>
                          <a:effectLst/>
                        </a:rPr>
                        <a:t>Provides minimal evidence which is often irrelevant or inaccurate. </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a:solidFill>
                            <a:schemeClr val="tx1"/>
                          </a:solidFill>
                          <a:effectLst/>
                        </a:rPr>
                        <a:t>1</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chor="ctr">
                    <a:noFill/>
                  </a:tcPr>
                </a:tc>
                <a:extLst>
                  <a:ext uri="{0D108BD9-81ED-4DB2-BD59-A6C34878D82A}">
                    <a16:rowId xmlns:a16="http://schemas.microsoft.com/office/drawing/2014/main" val="3152023469"/>
                  </a:ext>
                </a:extLst>
              </a:tr>
              <a:tr h="183575">
                <a:tc>
                  <a:txBody>
                    <a:bodyPr/>
                    <a:lstStyle/>
                    <a:p>
                      <a:pPr algn="r">
                        <a:spcAft>
                          <a:spcPts val="0"/>
                        </a:spcAft>
                        <a:tabLst>
                          <a:tab pos="457200" algn="l"/>
                          <a:tab pos="5918835" algn="r"/>
                        </a:tabLst>
                      </a:pPr>
                      <a:r>
                        <a:rPr lang="en-AU" sz="1200">
                          <a:solidFill>
                            <a:schemeClr val="tx1"/>
                          </a:solidFill>
                          <a:effectLst/>
                        </a:rPr>
                        <a:t>Sub-total</a:t>
                      </a:r>
                      <a:endParaRPr lang="en-AU" sz="12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tc>
                  <a:txBody>
                    <a:bodyPr/>
                    <a:lstStyle/>
                    <a:p>
                      <a:pPr algn="ctr">
                        <a:spcAft>
                          <a:spcPts val="0"/>
                        </a:spcAft>
                        <a:tabLst>
                          <a:tab pos="457200" algn="l"/>
                          <a:tab pos="5918835" algn="r"/>
                        </a:tabLst>
                      </a:pPr>
                      <a:r>
                        <a:rPr lang="en-AU" sz="1200" dirty="0">
                          <a:solidFill>
                            <a:schemeClr val="tx1"/>
                          </a:solidFill>
                          <a:effectLst/>
                        </a:rPr>
                        <a:t>6</a:t>
                      </a:r>
                      <a:endParaRPr lang="en-AU" sz="1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38775" marR="38775" marT="0" marB="0">
                    <a:noFill/>
                  </a:tcPr>
                </a:tc>
                <a:extLst>
                  <a:ext uri="{0D108BD9-81ED-4DB2-BD59-A6C34878D82A}">
                    <a16:rowId xmlns:a16="http://schemas.microsoft.com/office/drawing/2014/main" val="3911397769"/>
                  </a:ext>
                </a:extLst>
              </a:tr>
            </a:tbl>
          </a:graphicData>
        </a:graphic>
      </p:graphicFrame>
      <p:sp>
        <p:nvSpPr>
          <p:cNvPr id="3" name="TextBox 2">
            <a:extLst>
              <a:ext uri="{FF2B5EF4-FFF2-40B4-BE49-F238E27FC236}">
                <a16:creationId xmlns:a16="http://schemas.microsoft.com/office/drawing/2014/main" id="{0A7C8A4D-3490-4A42-933E-75917B942132}"/>
              </a:ext>
            </a:extLst>
          </p:cNvPr>
          <p:cNvSpPr txBox="1"/>
          <p:nvPr/>
        </p:nvSpPr>
        <p:spPr>
          <a:xfrm>
            <a:off x="213846" y="184404"/>
            <a:ext cx="2809487" cy="646331"/>
          </a:xfrm>
          <a:prstGeom prst="rect">
            <a:avLst/>
          </a:prstGeom>
          <a:noFill/>
        </p:spPr>
        <p:txBody>
          <a:bodyPr wrap="none" rtlCol="0">
            <a:spAutoFit/>
          </a:bodyPr>
          <a:lstStyle/>
          <a:p>
            <a:r>
              <a:rPr lang="en-US" dirty="0"/>
              <a:t>This is the marking key used</a:t>
            </a:r>
          </a:p>
          <a:p>
            <a:r>
              <a:rPr lang="en-US" dirty="0"/>
              <a:t>by the examiners.</a:t>
            </a:r>
          </a:p>
        </p:txBody>
      </p:sp>
      <p:sp>
        <p:nvSpPr>
          <p:cNvPr id="5" name="Right Arrow 4">
            <a:extLst>
              <a:ext uri="{FF2B5EF4-FFF2-40B4-BE49-F238E27FC236}">
                <a16:creationId xmlns:a16="http://schemas.microsoft.com/office/drawing/2014/main" id="{AAA7DFF6-1B2E-1B4E-A61E-A8F8B9AA995E}"/>
              </a:ext>
            </a:extLst>
          </p:cNvPr>
          <p:cNvSpPr/>
          <p:nvPr/>
        </p:nvSpPr>
        <p:spPr>
          <a:xfrm rot="493754">
            <a:off x="1213945" y="889666"/>
            <a:ext cx="1369460" cy="261726"/>
          </a:xfrm>
          <a:prstGeom prst="rightArrow">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3306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500"/>
                                        <p:tgtEl>
                                          <p:spTgt spid="2">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500"/>
                                        <p:tgtEl>
                                          <p:spTgt spid="2">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fade">
                                      <p:cBhvr>
                                        <p:cTn id="16" dur="500"/>
                                        <p:tgtEl>
                                          <p:spTgt spid="2">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fade">
                                      <p:cBhvr>
                                        <p:cTn id="19" dur="500"/>
                                        <p:tgtEl>
                                          <p:spTgt spid="2">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fade">
                                      <p:cBhvr>
                                        <p:cTn id="27" dur="500"/>
                                        <p:tgtEl>
                                          <p:spTgt spid="2">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2">
                                            <p:txEl>
                                              <p:pRg st="10" end="10"/>
                                            </p:txEl>
                                          </p:spTgt>
                                        </p:tgtEl>
                                        <p:attrNameLst>
                                          <p:attrName>style.visibility</p:attrName>
                                        </p:attrNameLst>
                                      </p:cBhvr>
                                      <p:to>
                                        <p:strVal val="visible"/>
                                      </p:to>
                                    </p:set>
                                    <p:animEffect transition="in" filter="fade">
                                      <p:cBhvr>
                                        <p:cTn id="30" dur="500"/>
                                        <p:tgtEl>
                                          <p:spTgt spid="2">
                                            <p:txEl>
                                              <p:pRg st="10" end="1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2">
                                            <p:txEl>
                                              <p:pRg st="11" end="11"/>
                                            </p:txEl>
                                          </p:spTgt>
                                        </p:tgtEl>
                                        <p:attrNameLst>
                                          <p:attrName>style.visibility</p:attrName>
                                        </p:attrNameLst>
                                      </p:cBhvr>
                                      <p:to>
                                        <p:strVal val="visible"/>
                                      </p:to>
                                    </p:set>
                                    <p:animEffect transition="in" filter="fade">
                                      <p:cBhvr>
                                        <p:cTn id="33"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5CE0A69-5750-B244-959A-D7C7EDBB6987}"/>
              </a:ext>
            </a:extLst>
          </p:cNvPr>
          <p:cNvSpPr/>
          <p:nvPr/>
        </p:nvSpPr>
        <p:spPr>
          <a:xfrm>
            <a:off x="1034321" y="617467"/>
            <a:ext cx="9983450" cy="5632311"/>
          </a:xfrm>
          <a:prstGeom prst="rect">
            <a:avLst/>
          </a:prstGeom>
          <a:solidFill>
            <a:srgbClr val="00B0F0"/>
          </a:solidFill>
        </p:spPr>
        <p:txBody>
          <a:bodyPr wrap="square">
            <a:spAutoFit/>
          </a:bodyPr>
          <a:lstStyle/>
          <a:p>
            <a:pPr algn="ctr">
              <a:spcAft>
                <a:spcPts val="0"/>
              </a:spcAft>
            </a:pPr>
            <a:r>
              <a:rPr lang="en-AU" sz="4000" b="1" dirty="0">
                <a:solidFill>
                  <a:schemeClr val="bg1"/>
                </a:solidFill>
                <a:ea typeface="Calibri" panose="020F0502020204030204" pitchFamily="34" charset="0"/>
                <a:cs typeface="Times New Roman" panose="02020603050405020304" pitchFamily="18" charset="0"/>
              </a:rPr>
              <a:t>Constructing an Argument</a:t>
            </a:r>
          </a:p>
          <a:p>
            <a:pPr algn="ctr">
              <a:spcAft>
                <a:spcPts val="0"/>
              </a:spcAft>
            </a:pPr>
            <a:endParaRPr lang="en-AU" sz="4000" b="1" dirty="0">
              <a:solidFill>
                <a:schemeClr val="bg1"/>
              </a:solidFill>
              <a:ea typeface="Calibri" panose="020F0502020204030204" pitchFamily="34" charset="0"/>
              <a:cs typeface="Times New Roman" panose="02020603050405020304" pitchFamily="18" charset="0"/>
            </a:endParaRPr>
          </a:p>
          <a:p>
            <a:pPr>
              <a:spcAft>
                <a:spcPts val="0"/>
              </a:spcAft>
            </a:pPr>
            <a:r>
              <a:rPr lang="en-AU" sz="4000" dirty="0">
                <a:ea typeface="Calibri" panose="020F0502020204030204" pitchFamily="34" charset="0"/>
                <a:cs typeface="Times New Roman" panose="02020603050405020304" pitchFamily="18" charset="0"/>
              </a:rPr>
              <a:t>Get your old work. Make TWO copies. On one copy highlight:</a:t>
            </a:r>
          </a:p>
          <a:p>
            <a:pPr>
              <a:spcAft>
                <a:spcPts val="0"/>
              </a:spcAft>
            </a:pPr>
            <a:r>
              <a:rPr lang="en-AU" sz="4000" dirty="0">
                <a:ea typeface="Calibri" panose="020F0502020204030204" pitchFamily="34" charset="0"/>
                <a:cs typeface="Times New Roman" panose="02020603050405020304" pitchFamily="18" charset="0"/>
              </a:rPr>
              <a:t> </a:t>
            </a:r>
          </a:p>
          <a:p>
            <a:pPr>
              <a:spcAft>
                <a:spcPts val="0"/>
              </a:spcAft>
            </a:pPr>
            <a:r>
              <a:rPr lang="en-AU" sz="4000" dirty="0">
                <a:ea typeface="Calibri" panose="020F0502020204030204" pitchFamily="34" charset="0"/>
                <a:cs typeface="Times New Roman" panose="02020603050405020304" pitchFamily="18" charset="0"/>
              </a:rPr>
              <a:t>1. where you use words from the question</a:t>
            </a:r>
          </a:p>
          <a:p>
            <a:pPr>
              <a:spcAft>
                <a:spcPts val="0"/>
              </a:spcAft>
            </a:pPr>
            <a:endParaRPr lang="en-AU" sz="4000" dirty="0">
              <a:ea typeface="Calibri" panose="020F0502020204030204" pitchFamily="34" charset="0"/>
              <a:cs typeface="Times New Roman" panose="02020603050405020304" pitchFamily="18" charset="0"/>
            </a:endParaRPr>
          </a:p>
          <a:p>
            <a:pPr>
              <a:spcAft>
                <a:spcPts val="0"/>
              </a:spcAft>
            </a:pPr>
            <a:r>
              <a:rPr lang="en-AU" sz="4000" dirty="0">
                <a:ea typeface="Calibri" panose="020F0502020204030204" pitchFamily="34" charset="0"/>
                <a:cs typeface="Times New Roman" panose="02020603050405020304" pitchFamily="18" charset="0"/>
              </a:rPr>
              <a:t>2. where you are analysing the question</a:t>
            </a:r>
          </a:p>
          <a:p>
            <a:pPr>
              <a:spcAft>
                <a:spcPts val="0"/>
              </a:spcAft>
            </a:pPr>
            <a:endParaRPr lang="en-AU" sz="40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7070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F8F5407-527C-1E42-8C1E-D0802D5AB9C8}"/>
              </a:ext>
            </a:extLst>
          </p:cNvPr>
          <p:cNvSpPr/>
          <p:nvPr/>
        </p:nvSpPr>
        <p:spPr>
          <a:xfrm>
            <a:off x="1026837" y="0"/>
            <a:ext cx="10173792" cy="8094524"/>
          </a:xfrm>
          <a:prstGeom prst="rect">
            <a:avLst/>
          </a:prstGeom>
          <a:solidFill>
            <a:srgbClr val="00B0F0"/>
          </a:solidFill>
        </p:spPr>
        <p:txBody>
          <a:bodyPr wrap="square">
            <a:spAutoFit/>
          </a:bodyPr>
          <a:lstStyle/>
          <a:p>
            <a:pPr algn="ctr">
              <a:spcAft>
                <a:spcPts val="0"/>
              </a:spcAft>
            </a:pPr>
            <a:r>
              <a:rPr lang="en-AU" sz="4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Use of Evidence</a:t>
            </a:r>
          </a:p>
          <a:p>
            <a:pPr>
              <a:spcAft>
                <a:spcPts val="0"/>
              </a:spcAft>
            </a:pPr>
            <a:r>
              <a:rPr lang="en-AU" sz="4000" dirty="0">
                <a:latin typeface="Arial" panose="020B0604020202020204" pitchFamily="34" charset="0"/>
                <a:ea typeface="Calibri" panose="020F0502020204030204" pitchFamily="34" charset="0"/>
                <a:cs typeface="Times New Roman" panose="02020603050405020304" pitchFamily="18" charset="0"/>
              </a:rPr>
              <a:t>On the other copy highlight:</a:t>
            </a:r>
          </a:p>
          <a:p>
            <a:pPr>
              <a:spcAft>
                <a:spcPts val="0"/>
              </a:spcAft>
            </a:pPr>
            <a:r>
              <a:rPr lang="en-AU" sz="4000" dirty="0">
                <a:latin typeface="Arial" panose="020B0604020202020204" pitchFamily="34" charset="0"/>
                <a:ea typeface="Calibri" panose="020F0502020204030204" pitchFamily="34" charset="0"/>
                <a:cs typeface="Times New Roman" panose="02020603050405020304" pitchFamily="18" charset="0"/>
              </a:rPr>
              <a:t> </a:t>
            </a:r>
          </a:p>
          <a:p>
            <a:pPr marL="742950" indent="-742950">
              <a:spcAft>
                <a:spcPts val="0"/>
              </a:spcAft>
              <a:buAutoNum type="arabicPeriod"/>
            </a:pPr>
            <a:r>
              <a:rPr lang="en-AU" sz="4000" dirty="0">
                <a:latin typeface="Arial" panose="020B0604020202020204" pitchFamily="34" charset="0"/>
                <a:ea typeface="Calibri" panose="020F0502020204030204" pitchFamily="34" charset="0"/>
                <a:cs typeface="Times New Roman" panose="02020603050405020304" pitchFamily="18" charset="0"/>
              </a:rPr>
              <a:t>In one colour where you use ‘buzz’ words (the words of the question OR subject specific words that show you have a thorough understanding of your material) </a:t>
            </a:r>
          </a:p>
          <a:p>
            <a:pPr>
              <a:spcAft>
                <a:spcPts val="0"/>
              </a:spcAft>
            </a:pPr>
            <a:endParaRPr lang="en-AU" sz="4000" dirty="0">
              <a:latin typeface="Arial" panose="020B0604020202020204" pitchFamily="34" charset="0"/>
              <a:ea typeface="Calibri" panose="020F0502020204030204" pitchFamily="34" charset="0"/>
              <a:cs typeface="Times New Roman" panose="02020603050405020304" pitchFamily="18" charset="0"/>
            </a:endParaRPr>
          </a:p>
          <a:p>
            <a:pPr marL="742950" indent="-742950">
              <a:spcAft>
                <a:spcPts val="0"/>
              </a:spcAft>
              <a:buAutoNum type="arabicPeriod"/>
            </a:pPr>
            <a:r>
              <a:rPr lang="en-AU" sz="4000" dirty="0">
                <a:latin typeface="Arial" panose="020B0604020202020204" pitchFamily="34" charset="0"/>
                <a:ea typeface="Calibri" panose="020F0502020204030204" pitchFamily="34" charset="0"/>
                <a:cs typeface="Times New Roman" panose="02020603050405020304" pitchFamily="18" charset="0"/>
              </a:rPr>
              <a:t>In another colour where you use Ancient Evidence</a:t>
            </a:r>
          </a:p>
          <a:p>
            <a:pPr>
              <a:spcAft>
                <a:spcPts val="0"/>
              </a:spcAft>
            </a:pPr>
            <a:endParaRPr lang="en-AU" sz="40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endParaRPr lang="en-AU"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0262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D15DB7A-B47F-6A48-AFAC-2AD66A888FE4}"/>
              </a:ext>
            </a:extLst>
          </p:cNvPr>
          <p:cNvSpPr>
            <a:spLocks noGrp="1"/>
          </p:cNvSpPr>
          <p:nvPr>
            <p:ph type="ctrTitle"/>
          </p:nvPr>
        </p:nvSpPr>
        <p:spPr>
          <a:xfrm>
            <a:off x="1524000" y="2776538"/>
            <a:ext cx="9144000" cy="1381188"/>
          </a:xfrm>
        </p:spPr>
        <p:txBody>
          <a:bodyPr anchor="ctr">
            <a:normAutofit/>
          </a:bodyPr>
          <a:lstStyle/>
          <a:p>
            <a:r>
              <a:rPr lang="en-US" sz="5400" b="1" dirty="0">
                <a:solidFill>
                  <a:schemeClr val="bg2"/>
                </a:solidFill>
              </a:rPr>
              <a:t>How did you go</a:t>
            </a:r>
            <a:r>
              <a:rPr lang="en-US" sz="4000" b="1" dirty="0">
                <a:solidFill>
                  <a:schemeClr val="bg2"/>
                </a:solidFill>
              </a:rPr>
              <a:t>? </a:t>
            </a:r>
            <a:endParaRPr lang="en-US" sz="4000" dirty="0">
              <a:solidFill>
                <a:schemeClr val="bg2"/>
              </a:solidFill>
            </a:endParaRPr>
          </a:p>
        </p:txBody>
      </p:sp>
      <p:sp>
        <p:nvSpPr>
          <p:cNvPr id="3" name="Subtitle 2">
            <a:extLst>
              <a:ext uri="{FF2B5EF4-FFF2-40B4-BE49-F238E27FC236}">
                <a16:creationId xmlns:a16="http://schemas.microsoft.com/office/drawing/2014/main" id="{FF2ED3D8-CF3F-8247-BEEE-C28C186D587C}"/>
              </a:ext>
            </a:extLst>
          </p:cNvPr>
          <p:cNvSpPr>
            <a:spLocks noGrp="1"/>
          </p:cNvSpPr>
          <p:nvPr>
            <p:ph type="subTitle" idx="1"/>
          </p:nvPr>
        </p:nvSpPr>
        <p:spPr>
          <a:xfrm>
            <a:off x="1524000" y="4495800"/>
            <a:ext cx="9144000" cy="762000"/>
          </a:xfrm>
        </p:spPr>
        <p:txBody>
          <a:bodyPr>
            <a:normAutofit/>
          </a:bodyPr>
          <a:lstStyle/>
          <a:p>
            <a:r>
              <a:rPr lang="en-US" sz="4400" b="1" dirty="0"/>
              <a:t>Where could you improve?</a:t>
            </a:r>
          </a:p>
        </p:txBody>
      </p:sp>
    </p:spTree>
    <p:extLst>
      <p:ext uri="{BB962C8B-B14F-4D97-AF65-F5344CB8AC3E}">
        <p14:creationId xmlns:p14="http://schemas.microsoft.com/office/powerpoint/2010/main" val="2695322360"/>
      </p:ext>
    </p:extLst>
  </p:cSld>
  <p:clrMapOvr>
    <a:overrideClrMapping bg1="dk1" tx1="lt1" bg2="dk2" tx2="lt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A41E71F-FF05-4045-A5E0-03ED5D0D99E0}"/>
              </a:ext>
            </a:extLst>
          </p:cNvPr>
          <p:cNvSpPr txBox="1"/>
          <p:nvPr/>
        </p:nvSpPr>
        <p:spPr>
          <a:xfrm>
            <a:off x="209455" y="441668"/>
            <a:ext cx="5312229" cy="523220"/>
          </a:xfrm>
          <a:prstGeom prst="rect">
            <a:avLst/>
          </a:prstGeom>
          <a:solidFill>
            <a:srgbClr val="00B0F0"/>
          </a:solidFill>
        </p:spPr>
        <p:txBody>
          <a:bodyPr wrap="square" rtlCol="0">
            <a:spAutoFit/>
          </a:bodyPr>
          <a:lstStyle/>
          <a:p>
            <a:pPr algn="ctr"/>
            <a:r>
              <a:rPr lang="en-US" sz="2800" b="1" dirty="0">
                <a:solidFill>
                  <a:schemeClr val="bg1"/>
                </a:solidFill>
              </a:rPr>
              <a:t>The importance of </a:t>
            </a:r>
            <a:r>
              <a:rPr lang="en-US" sz="2800" b="1" dirty="0"/>
              <a:t>PLANNING</a:t>
            </a:r>
          </a:p>
        </p:txBody>
      </p:sp>
      <p:sp>
        <p:nvSpPr>
          <p:cNvPr id="3" name="TextBox 2">
            <a:extLst>
              <a:ext uri="{FF2B5EF4-FFF2-40B4-BE49-F238E27FC236}">
                <a16:creationId xmlns:a16="http://schemas.microsoft.com/office/drawing/2014/main" id="{307278EC-BD3E-BD42-9DE6-78BFF8E37685}"/>
              </a:ext>
            </a:extLst>
          </p:cNvPr>
          <p:cNvSpPr txBox="1"/>
          <p:nvPr/>
        </p:nvSpPr>
        <p:spPr>
          <a:xfrm>
            <a:off x="373115" y="1007491"/>
            <a:ext cx="5026787" cy="4924425"/>
          </a:xfrm>
          <a:prstGeom prst="rect">
            <a:avLst/>
          </a:prstGeom>
          <a:noFill/>
        </p:spPr>
        <p:txBody>
          <a:bodyPr wrap="square" rtlCol="0">
            <a:spAutoFit/>
          </a:bodyPr>
          <a:lstStyle/>
          <a:p>
            <a:r>
              <a:rPr lang="en-US" sz="2400" b="1" dirty="0"/>
              <a:t>Essay writing can seem complicated:</a:t>
            </a:r>
          </a:p>
          <a:p>
            <a:endParaRPr lang="en-US" dirty="0"/>
          </a:p>
          <a:p>
            <a:r>
              <a:rPr lang="en-US" sz="2000" dirty="0"/>
              <a:t>1.Essays have to answer the question </a:t>
            </a:r>
          </a:p>
          <a:p>
            <a:endParaRPr lang="en-US" sz="2000" dirty="0"/>
          </a:p>
          <a:p>
            <a:r>
              <a:rPr lang="en-US" sz="2000" dirty="0"/>
              <a:t>2.Essays use lots of different ideas</a:t>
            </a:r>
          </a:p>
          <a:p>
            <a:endParaRPr lang="en-US" sz="2000" dirty="0"/>
          </a:p>
          <a:p>
            <a:r>
              <a:rPr lang="en-US" sz="2000" dirty="0"/>
              <a:t>3. Essays need lots of evidence to support your ideas</a:t>
            </a:r>
          </a:p>
          <a:p>
            <a:endParaRPr lang="en-US" sz="2000" dirty="0"/>
          </a:p>
          <a:p>
            <a:r>
              <a:rPr lang="en-US" sz="2000" dirty="0"/>
              <a:t>4. Essays have a specific structure</a:t>
            </a:r>
          </a:p>
          <a:p>
            <a:pPr algn="ctr"/>
            <a:endParaRPr lang="en-US" sz="2000" b="1" dirty="0"/>
          </a:p>
          <a:p>
            <a:pPr algn="ctr"/>
            <a:r>
              <a:rPr lang="en-US" sz="2000" b="1" dirty="0"/>
              <a:t>TO DO ALL OF THIS YOU NEED A PLAN</a:t>
            </a:r>
          </a:p>
          <a:p>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FFBBD69D-B2AA-7C4F-B672-9D7EA83F30C0}"/>
              </a:ext>
            </a:extLst>
          </p:cNvPr>
          <p:cNvSpPr txBox="1"/>
          <p:nvPr/>
        </p:nvSpPr>
        <p:spPr>
          <a:xfrm>
            <a:off x="5771681" y="468883"/>
            <a:ext cx="5900057" cy="6001643"/>
          </a:xfrm>
          <a:prstGeom prst="rect">
            <a:avLst/>
          </a:prstGeom>
          <a:solidFill>
            <a:srgbClr val="00B0F0"/>
          </a:solidFill>
        </p:spPr>
        <p:txBody>
          <a:bodyPr wrap="square" rtlCol="0">
            <a:spAutoFit/>
          </a:bodyPr>
          <a:lstStyle/>
          <a:p>
            <a:r>
              <a:rPr lang="en-US" sz="2400" b="1" dirty="0"/>
              <a:t>TIP</a:t>
            </a:r>
            <a:r>
              <a:rPr lang="en-US" sz="2400" dirty="0"/>
              <a:t>:</a:t>
            </a:r>
          </a:p>
          <a:p>
            <a:r>
              <a:rPr lang="en-US" sz="2400" b="1" dirty="0">
                <a:solidFill>
                  <a:schemeClr val="bg1"/>
                </a:solidFill>
              </a:rPr>
              <a:t>1. Plans should be quick (2-3 mins)</a:t>
            </a:r>
          </a:p>
          <a:p>
            <a:endParaRPr lang="en-US" sz="2400" b="1" dirty="0">
              <a:solidFill>
                <a:schemeClr val="bg1"/>
              </a:solidFill>
            </a:endParaRPr>
          </a:p>
          <a:p>
            <a:r>
              <a:rPr lang="en-US" sz="2400" b="1" dirty="0">
                <a:solidFill>
                  <a:schemeClr val="bg1"/>
                </a:solidFill>
              </a:rPr>
              <a:t>2. Plans allow you to do a  ‘brain dump’ of things which are difficult to remember</a:t>
            </a:r>
          </a:p>
          <a:p>
            <a:endParaRPr lang="en-US" sz="2400" b="1" dirty="0">
              <a:solidFill>
                <a:schemeClr val="bg1"/>
              </a:solidFill>
            </a:endParaRPr>
          </a:p>
          <a:p>
            <a:r>
              <a:rPr lang="en-US" sz="2400" b="1" dirty="0">
                <a:solidFill>
                  <a:schemeClr val="bg1"/>
                </a:solidFill>
              </a:rPr>
              <a:t>3. Plans should have a brief outline of the main ideas you think are relevant to the question</a:t>
            </a:r>
          </a:p>
          <a:p>
            <a:endParaRPr lang="en-US" sz="2400" b="1" dirty="0">
              <a:solidFill>
                <a:schemeClr val="bg1"/>
              </a:solidFill>
            </a:endParaRPr>
          </a:p>
          <a:p>
            <a:r>
              <a:rPr lang="en-US" sz="2400" b="1" dirty="0">
                <a:solidFill>
                  <a:schemeClr val="bg1"/>
                </a:solidFill>
              </a:rPr>
              <a:t>4. Plans allow you to CHOOSE which parts of what you ‘brain dumped’ are relevant to the question</a:t>
            </a:r>
          </a:p>
          <a:p>
            <a:endParaRPr lang="en-US" sz="2400" b="1" dirty="0">
              <a:solidFill>
                <a:schemeClr val="bg1"/>
              </a:solidFill>
            </a:endParaRPr>
          </a:p>
          <a:p>
            <a:r>
              <a:rPr lang="en-US" sz="2400" b="1" dirty="0">
                <a:solidFill>
                  <a:schemeClr val="bg1"/>
                </a:solidFill>
              </a:rPr>
              <a:t>5. Plans allow you to order your ideas and STRUCTURE your WHOLE answer  </a:t>
            </a:r>
          </a:p>
        </p:txBody>
      </p:sp>
      <p:sp>
        <p:nvSpPr>
          <p:cNvPr id="5" name="TextBox 4">
            <a:extLst>
              <a:ext uri="{FF2B5EF4-FFF2-40B4-BE49-F238E27FC236}">
                <a16:creationId xmlns:a16="http://schemas.microsoft.com/office/drawing/2014/main" id="{73F8B06E-DEF1-B340-A4E8-BC0FC127CA60}"/>
              </a:ext>
            </a:extLst>
          </p:cNvPr>
          <p:cNvSpPr txBox="1"/>
          <p:nvPr/>
        </p:nvSpPr>
        <p:spPr>
          <a:xfrm>
            <a:off x="520262" y="4886552"/>
            <a:ext cx="4345651" cy="1846659"/>
          </a:xfrm>
          <a:prstGeom prst="rect">
            <a:avLst/>
          </a:prstGeom>
          <a:solidFill>
            <a:srgbClr val="00B0F0"/>
          </a:solidFill>
        </p:spPr>
        <p:txBody>
          <a:bodyPr wrap="square" rtlCol="0">
            <a:spAutoFit/>
          </a:bodyPr>
          <a:lstStyle/>
          <a:p>
            <a:r>
              <a:rPr lang="en-US" sz="2400" b="1" dirty="0"/>
              <a:t>TIP:</a:t>
            </a:r>
          </a:p>
          <a:p>
            <a:r>
              <a:rPr lang="en-US" sz="2400" b="1" dirty="0">
                <a:solidFill>
                  <a:schemeClr val="bg1"/>
                </a:solidFill>
              </a:rPr>
              <a:t>Writing down </a:t>
            </a:r>
            <a:r>
              <a:rPr lang="en-US" sz="2400" b="1" dirty="0"/>
              <a:t>everything you know </a:t>
            </a:r>
            <a:r>
              <a:rPr lang="en-US" sz="2400" b="1" dirty="0">
                <a:solidFill>
                  <a:schemeClr val="bg1"/>
                </a:solidFill>
              </a:rPr>
              <a:t>about a topic is </a:t>
            </a:r>
            <a:r>
              <a:rPr lang="en-US" sz="2400" b="1" dirty="0"/>
              <a:t>NEVER</a:t>
            </a:r>
            <a:r>
              <a:rPr lang="en-US" sz="2400" b="1" dirty="0">
                <a:solidFill>
                  <a:schemeClr val="bg1"/>
                </a:solidFill>
              </a:rPr>
              <a:t> </a:t>
            </a:r>
            <a:r>
              <a:rPr lang="en-US" sz="2400" b="1" dirty="0"/>
              <a:t>a good </a:t>
            </a:r>
            <a:r>
              <a:rPr lang="en-US" sz="2400" b="1" dirty="0">
                <a:solidFill>
                  <a:schemeClr val="bg1"/>
                </a:solidFill>
              </a:rPr>
              <a:t>way to write </a:t>
            </a:r>
            <a:r>
              <a:rPr lang="en-US" sz="2400" b="1" dirty="0"/>
              <a:t>ANY</a:t>
            </a:r>
            <a:r>
              <a:rPr lang="en-US" sz="2400" b="1" dirty="0">
                <a:solidFill>
                  <a:schemeClr val="bg1"/>
                </a:solidFill>
              </a:rPr>
              <a:t> essay</a:t>
            </a:r>
          </a:p>
          <a:p>
            <a:endParaRPr lang="en-US" dirty="0"/>
          </a:p>
        </p:txBody>
      </p:sp>
    </p:spTree>
    <p:extLst>
      <p:ext uri="{BB962C8B-B14F-4D97-AF65-F5344CB8AC3E}">
        <p14:creationId xmlns:p14="http://schemas.microsoft.com/office/powerpoint/2010/main" val="1746814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B57FB6-8E60-0444-9837-91EB71B99167}"/>
              </a:ext>
            </a:extLst>
          </p:cNvPr>
          <p:cNvSpPr/>
          <p:nvPr/>
        </p:nvSpPr>
        <p:spPr>
          <a:xfrm>
            <a:off x="269823" y="889844"/>
            <a:ext cx="11782269" cy="5324535"/>
          </a:xfrm>
          <a:prstGeom prst="rect">
            <a:avLst/>
          </a:prstGeom>
        </p:spPr>
        <p:txBody>
          <a:bodyPr wrap="square">
            <a:spAutoFit/>
          </a:bodyPr>
          <a:lstStyle/>
          <a:p>
            <a:pPr algn="ctr">
              <a:spcAft>
                <a:spcPts val="0"/>
              </a:spcAft>
            </a:pPr>
            <a:r>
              <a:rPr lang="en-AU" sz="2400" b="1" dirty="0">
                <a:ea typeface="Calibri" panose="020F0502020204030204" pitchFamily="34" charset="0"/>
                <a:cs typeface="Times New Roman" panose="02020603050405020304" pitchFamily="18" charset="0"/>
              </a:rPr>
              <a:t>Markers should be able to read ANY paragraph and know what the question was</a:t>
            </a:r>
          </a:p>
          <a:p>
            <a:pPr algn="ctr">
              <a:spcAft>
                <a:spcPts val="0"/>
              </a:spcAft>
            </a:pPr>
            <a:endParaRPr lang="en-AU" sz="2800" dirty="0">
              <a:ea typeface="Calibri" panose="020F0502020204030204" pitchFamily="34" charset="0"/>
              <a:cs typeface="Times New Roman" panose="02020603050405020304" pitchFamily="18" charset="0"/>
            </a:endParaRPr>
          </a:p>
          <a:p>
            <a:pPr>
              <a:spcAft>
                <a:spcPts val="0"/>
              </a:spcAft>
            </a:pPr>
            <a:r>
              <a:rPr lang="en-AU" sz="2800" dirty="0">
                <a:ea typeface="Calibri" panose="020F0502020204030204" pitchFamily="34" charset="0"/>
                <a:cs typeface="Times New Roman" panose="02020603050405020304" pitchFamily="18" charset="0"/>
              </a:rPr>
              <a:t>Body paragraphs should have the following structure:</a:t>
            </a:r>
          </a:p>
          <a:p>
            <a:pPr>
              <a:spcAft>
                <a:spcPts val="0"/>
              </a:spcAft>
            </a:pPr>
            <a:r>
              <a:rPr lang="en-AU" sz="2000" b="1" dirty="0">
                <a:ea typeface="Calibri" panose="020F0502020204030204" pitchFamily="34" charset="0"/>
                <a:cs typeface="Times New Roman" panose="02020603050405020304" pitchFamily="18" charset="0"/>
              </a:rPr>
              <a:t>POINT:       </a:t>
            </a:r>
            <a:r>
              <a:rPr lang="en-AU" sz="2000" dirty="0">
                <a:ea typeface="Calibri" panose="020F0502020204030204" pitchFamily="34" charset="0"/>
                <a:cs typeface="Times New Roman" panose="02020603050405020304" pitchFamily="18" charset="0"/>
              </a:rPr>
              <a:t>i.e. the topic sentence – the way that THIS paragraph is going to answer the question</a:t>
            </a:r>
          </a:p>
          <a:p>
            <a:pPr>
              <a:spcAft>
                <a:spcPts val="0"/>
              </a:spcAft>
            </a:pPr>
            <a:endParaRPr lang="en-AU" sz="2000" dirty="0">
              <a:ea typeface="Calibri" panose="020F0502020204030204" pitchFamily="34" charset="0"/>
              <a:cs typeface="Times New Roman" panose="02020603050405020304" pitchFamily="18" charset="0"/>
            </a:endParaRPr>
          </a:p>
          <a:p>
            <a:pPr>
              <a:spcAft>
                <a:spcPts val="0"/>
              </a:spcAft>
            </a:pPr>
            <a:endParaRPr lang="en-AU" sz="2000" dirty="0">
              <a:ea typeface="Calibri" panose="020F0502020204030204" pitchFamily="34" charset="0"/>
              <a:cs typeface="Times New Roman" panose="02020603050405020304" pitchFamily="18" charset="0"/>
            </a:endParaRPr>
          </a:p>
          <a:p>
            <a:pPr>
              <a:spcAft>
                <a:spcPts val="0"/>
              </a:spcAft>
            </a:pPr>
            <a:r>
              <a:rPr lang="en-AU" sz="2000" b="1" dirty="0">
                <a:ea typeface="Calibri" panose="020F0502020204030204" pitchFamily="34" charset="0"/>
                <a:cs typeface="Times New Roman" panose="02020603050405020304" pitchFamily="18" charset="0"/>
              </a:rPr>
              <a:t>EXPLAIN: Uses specific content </a:t>
            </a:r>
            <a:r>
              <a:rPr lang="en-AU" sz="2000" dirty="0">
                <a:ea typeface="Calibri" panose="020F0502020204030204" pitchFamily="34" charset="0"/>
                <a:cs typeface="Times New Roman" panose="02020603050405020304" pitchFamily="18" charset="0"/>
              </a:rPr>
              <a:t>relevant to the question to unpack the topic sentence</a:t>
            </a:r>
          </a:p>
          <a:p>
            <a:pPr>
              <a:spcAft>
                <a:spcPts val="0"/>
              </a:spcAft>
            </a:pPr>
            <a:r>
              <a:rPr lang="en-AU" sz="2000" dirty="0">
                <a:ea typeface="Calibri" panose="020F0502020204030204" pitchFamily="34" charset="0"/>
                <a:cs typeface="Times New Roman" panose="02020603050405020304" pitchFamily="18" charset="0"/>
              </a:rPr>
              <a:t>	             Uses </a:t>
            </a:r>
            <a:r>
              <a:rPr lang="en-AU" sz="2000" b="1" dirty="0">
                <a:ea typeface="Calibri" panose="020F0502020204030204" pitchFamily="34" charset="0"/>
                <a:cs typeface="Times New Roman" panose="02020603050405020304" pitchFamily="18" charset="0"/>
              </a:rPr>
              <a:t>buzz</a:t>
            </a:r>
            <a:r>
              <a:rPr lang="en-AU" sz="2000" dirty="0">
                <a:ea typeface="Calibri" panose="020F0502020204030204" pitchFamily="34" charset="0"/>
                <a:cs typeface="Times New Roman" panose="02020603050405020304" pitchFamily="18" charset="0"/>
              </a:rPr>
              <a:t> words: who, event, when, policy, idea (SPELLED CORRECTLY)</a:t>
            </a:r>
          </a:p>
          <a:p>
            <a:pPr indent="457200">
              <a:spcAft>
                <a:spcPts val="0"/>
              </a:spcAft>
            </a:pPr>
            <a:r>
              <a:rPr lang="en-AU" sz="2000" dirty="0">
                <a:ea typeface="Calibri" panose="020F0502020204030204" pitchFamily="34" charset="0"/>
                <a:cs typeface="Times New Roman" panose="02020603050405020304" pitchFamily="18" charset="0"/>
              </a:rPr>
              <a:t>             </a:t>
            </a:r>
            <a:r>
              <a:rPr lang="en-AU" sz="2000" b="1" dirty="0">
                <a:ea typeface="Calibri" panose="020F0502020204030204" pitchFamily="34" charset="0"/>
                <a:cs typeface="Times New Roman" panose="02020603050405020304" pitchFamily="18" charset="0"/>
              </a:rPr>
              <a:t>Analyses</a:t>
            </a:r>
            <a:r>
              <a:rPr lang="en-AU" sz="2000" dirty="0">
                <a:ea typeface="Calibri" panose="020F0502020204030204" pitchFamily="34" charset="0"/>
                <a:cs typeface="Times New Roman" panose="02020603050405020304" pitchFamily="18" charset="0"/>
              </a:rPr>
              <a:t> and explains the main point</a:t>
            </a:r>
          </a:p>
          <a:p>
            <a:pPr indent="457200">
              <a:spcAft>
                <a:spcPts val="0"/>
              </a:spcAft>
            </a:pPr>
            <a:endParaRPr lang="en-AU" sz="2000" dirty="0">
              <a:ea typeface="Calibri" panose="020F0502020204030204" pitchFamily="34" charset="0"/>
              <a:cs typeface="Times New Roman" panose="02020603050405020304" pitchFamily="18" charset="0"/>
            </a:endParaRPr>
          </a:p>
          <a:p>
            <a:pPr>
              <a:spcAft>
                <a:spcPts val="0"/>
              </a:spcAft>
            </a:pPr>
            <a:r>
              <a:rPr lang="en-AU" sz="2000" b="1" dirty="0">
                <a:ea typeface="Calibri" panose="020F0502020204030204" pitchFamily="34" charset="0"/>
                <a:cs typeface="Times New Roman" panose="02020603050405020304" pitchFamily="18" charset="0"/>
              </a:rPr>
              <a:t>EVIDENCE: </a:t>
            </a:r>
            <a:r>
              <a:rPr lang="en-AU" sz="2000" dirty="0">
                <a:ea typeface="Calibri" panose="020F0502020204030204" pitchFamily="34" charset="0"/>
                <a:cs typeface="Times New Roman" panose="02020603050405020304" pitchFamily="18" charset="0"/>
              </a:rPr>
              <a:t>Uses ANCIENT source material to support the explanation.</a:t>
            </a:r>
          </a:p>
          <a:p>
            <a:pPr>
              <a:spcAft>
                <a:spcPts val="0"/>
              </a:spcAft>
            </a:pPr>
            <a:r>
              <a:rPr lang="en-AU" sz="2000" dirty="0">
                <a:ea typeface="Calibri" panose="020F0502020204030204" pitchFamily="34" charset="0"/>
                <a:cs typeface="Times New Roman" panose="02020603050405020304" pitchFamily="18" charset="0"/>
              </a:rPr>
              <a:t>	             Uses reputable ACADEMIC Modern source material to support the explanation </a:t>
            </a:r>
          </a:p>
          <a:p>
            <a:pPr>
              <a:spcAft>
                <a:spcPts val="0"/>
              </a:spcAft>
            </a:pPr>
            <a:r>
              <a:rPr lang="en-AU" sz="2000" dirty="0">
                <a:ea typeface="Calibri" panose="020F0502020204030204" pitchFamily="34" charset="0"/>
                <a:cs typeface="Times New Roman" panose="02020603050405020304" pitchFamily="18" charset="0"/>
              </a:rPr>
              <a:t>	             (i.e. NOT Bradley)</a:t>
            </a:r>
          </a:p>
          <a:p>
            <a:pPr>
              <a:spcAft>
                <a:spcPts val="0"/>
              </a:spcAft>
            </a:pPr>
            <a:endParaRPr lang="en-AU" sz="2000" dirty="0">
              <a:ea typeface="Calibri" panose="020F0502020204030204" pitchFamily="34" charset="0"/>
              <a:cs typeface="Times New Roman" panose="02020603050405020304" pitchFamily="18" charset="0"/>
            </a:endParaRPr>
          </a:p>
          <a:p>
            <a:pPr>
              <a:spcAft>
                <a:spcPts val="0"/>
              </a:spcAft>
            </a:pPr>
            <a:r>
              <a:rPr lang="en-AU" sz="2000" b="1" dirty="0">
                <a:ea typeface="Calibri" panose="020F0502020204030204" pitchFamily="34" charset="0"/>
                <a:cs typeface="Times New Roman" panose="02020603050405020304" pitchFamily="18" charset="0"/>
              </a:rPr>
              <a:t>COME BACK TO THE QUESTION: </a:t>
            </a:r>
            <a:r>
              <a:rPr lang="en-AU" sz="2000" dirty="0">
                <a:ea typeface="Calibri" panose="020F0502020204030204" pitchFamily="34" charset="0"/>
                <a:cs typeface="Times New Roman" panose="02020603050405020304" pitchFamily="18" charset="0"/>
              </a:rPr>
              <a:t>doing this reminds you AND the marker how the paragraph and the question are connected </a:t>
            </a:r>
          </a:p>
        </p:txBody>
      </p:sp>
      <p:sp>
        <p:nvSpPr>
          <p:cNvPr id="3" name="TextBox 2">
            <a:extLst>
              <a:ext uri="{FF2B5EF4-FFF2-40B4-BE49-F238E27FC236}">
                <a16:creationId xmlns:a16="http://schemas.microsoft.com/office/drawing/2014/main" id="{020D9DED-DCD1-284E-A77E-0033BB4CA854}"/>
              </a:ext>
            </a:extLst>
          </p:cNvPr>
          <p:cNvSpPr txBox="1"/>
          <p:nvPr/>
        </p:nvSpPr>
        <p:spPr>
          <a:xfrm>
            <a:off x="2906486" y="228600"/>
            <a:ext cx="6041571" cy="523220"/>
          </a:xfrm>
          <a:prstGeom prst="rect">
            <a:avLst/>
          </a:prstGeom>
          <a:solidFill>
            <a:srgbClr val="00B0F0"/>
          </a:solidFill>
        </p:spPr>
        <p:txBody>
          <a:bodyPr wrap="square" rtlCol="0">
            <a:spAutoFit/>
          </a:bodyPr>
          <a:lstStyle/>
          <a:p>
            <a:pPr algn="ctr"/>
            <a:r>
              <a:rPr lang="en-AU" sz="2800" b="1" dirty="0">
                <a:solidFill>
                  <a:schemeClr val="bg1"/>
                </a:solidFill>
                <a:latin typeface="Arial" panose="020B0604020202020204" pitchFamily="34" charset="0"/>
                <a:ea typeface="Calibri" panose="020F0502020204030204" pitchFamily="34" charset="0"/>
                <a:cs typeface="Times New Roman" panose="02020603050405020304" pitchFamily="18" charset="0"/>
              </a:rPr>
              <a:t>Body paragraphs: </a:t>
            </a:r>
            <a:endParaRPr lang="en-US" sz="2800" b="1" dirty="0">
              <a:solidFill>
                <a:schemeClr val="bg1"/>
              </a:solidFill>
            </a:endParaRPr>
          </a:p>
        </p:txBody>
      </p:sp>
    </p:spTree>
    <p:extLst>
      <p:ext uri="{BB962C8B-B14F-4D97-AF65-F5344CB8AC3E}">
        <p14:creationId xmlns:p14="http://schemas.microsoft.com/office/powerpoint/2010/main" val="4171676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F09E0AA-2702-2B42-90F9-0F938B3F2227}"/>
              </a:ext>
            </a:extLst>
          </p:cNvPr>
          <p:cNvSpPr/>
          <p:nvPr/>
        </p:nvSpPr>
        <p:spPr>
          <a:xfrm>
            <a:off x="723900" y="1520709"/>
            <a:ext cx="10341428" cy="4585871"/>
          </a:xfrm>
          <a:prstGeom prst="rect">
            <a:avLst/>
          </a:prstGeom>
        </p:spPr>
        <p:txBody>
          <a:bodyPr wrap="square">
            <a:spAutoFit/>
          </a:bodyPr>
          <a:lstStyle/>
          <a:p>
            <a:pPr algn="ctr">
              <a:spcAft>
                <a:spcPts val="0"/>
              </a:spcAft>
            </a:pPr>
            <a:r>
              <a:rPr lang="en-AU" sz="4000" b="1" dirty="0">
                <a:solidFill>
                  <a:srgbClr val="00B0F0"/>
                </a:solidFill>
                <a:ea typeface="Calibri" panose="020F0502020204030204" pitchFamily="34" charset="0"/>
                <a:cs typeface="Times New Roman" panose="02020603050405020304" pitchFamily="18" charset="0"/>
              </a:rPr>
              <a:t>Brings the essay together </a:t>
            </a:r>
          </a:p>
          <a:p>
            <a:pPr>
              <a:spcAft>
                <a:spcPts val="0"/>
              </a:spcAft>
            </a:pPr>
            <a:endParaRPr lang="en-AU" sz="2800" dirty="0">
              <a:ea typeface="Calibri" panose="020F0502020204030204" pitchFamily="34" charset="0"/>
              <a:cs typeface="Times New Roman" panose="02020603050405020304" pitchFamily="18" charset="0"/>
            </a:endParaRPr>
          </a:p>
          <a:p>
            <a:pPr marL="457200" indent="-457200">
              <a:spcAft>
                <a:spcPts val="0"/>
              </a:spcAft>
              <a:buFont typeface="Arial" panose="020B0604020202020204" pitchFamily="34" charset="0"/>
              <a:buChar char="•"/>
            </a:pPr>
            <a:r>
              <a:rPr lang="en-AU" sz="2800" b="1" dirty="0">
                <a:ea typeface="Calibri" panose="020F0502020204030204" pitchFamily="34" charset="0"/>
                <a:cs typeface="Times New Roman" panose="02020603050405020304" pitchFamily="18" charset="0"/>
              </a:rPr>
              <a:t>Justifies the thesis statement </a:t>
            </a:r>
            <a:r>
              <a:rPr lang="en-AU" sz="2800" dirty="0">
                <a:ea typeface="Calibri" panose="020F0502020204030204" pitchFamily="34" charset="0"/>
                <a:cs typeface="Times New Roman" panose="02020603050405020304" pitchFamily="18" charset="0"/>
              </a:rPr>
              <a:t>you made in the introduction</a:t>
            </a:r>
          </a:p>
          <a:p>
            <a:pPr>
              <a:spcAft>
                <a:spcPts val="0"/>
              </a:spcAft>
            </a:pPr>
            <a:endParaRPr lang="en-AU" sz="2800" dirty="0">
              <a:ea typeface="Calibri" panose="020F0502020204030204" pitchFamily="34" charset="0"/>
              <a:cs typeface="Times New Roman" panose="02020603050405020304" pitchFamily="18" charset="0"/>
            </a:endParaRPr>
          </a:p>
          <a:p>
            <a:pPr marL="457200" indent="-457200">
              <a:spcAft>
                <a:spcPts val="0"/>
              </a:spcAft>
              <a:buFont typeface="Arial" panose="020B0604020202020204" pitchFamily="34" charset="0"/>
              <a:buChar char="•"/>
            </a:pPr>
            <a:r>
              <a:rPr lang="en-AU" sz="2800" b="1" dirty="0">
                <a:ea typeface="Calibri" panose="020F0502020204030204" pitchFamily="34" charset="0"/>
                <a:cs typeface="Times New Roman" panose="02020603050405020304" pitchFamily="18" charset="0"/>
              </a:rPr>
              <a:t>Justifies the evidence </a:t>
            </a:r>
            <a:r>
              <a:rPr lang="en-AU" sz="2800" dirty="0">
                <a:ea typeface="Calibri" panose="020F0502020204030204" pitchFamily="34" charset="0"/>
                <a:cs typeface="Times New Roman" panose="02020603050405020304" pitchFamily="18" charset="0"/>
              </a:rPr>
              <a:t>you have used in each body paragraph to support the thesis statement</a:t>
            </a:r>
          </a:p>
          <a:p>
            <a:pPr marL="457200" indent="-457200">
              <a:spcAft>
                <a:spcPts val="0"/>
              </a:spcAft>
              <a:buFont typeface="Arial" panose="020B0604020202020204" pitchFamily="34" charset="0"/>
              <a:buChar char="•"/>
            </a:pPr>
            <a:endParaRPr lang="en-AU" sz="2800" dirty="0">
              <a:ea typeface="Calibri" panose="020F0502020204030204" pitchFamily="34" charset="0"/>
              <a:cs typeface="Times New Roman" panose="02020603050405020304" pitchFamily="18" charset="0"/>
            </a:endParaRPr>
          </a:p>
          <a:p>
            <a:pPr marL="457200" indent="-457200">
              <a:spcAft>
                <a:spcPts val="0"/>
              </a:spcAft>
              <a:buFont typeface="Arial" panose="020B0604020202020204" pitchFamily="34" charset="0"/>
              <a:buChar char="•"/>
            </a:pPr>
            <a:r>
              <a:rPr lang="en-AU" sz="2800" b="1" dirty="0">
                <a:ea typeface="Calibri" panose="020F0502020204030204" pitchFamily="34" charset="0"/>
                <a:cs typeface="Times New Roman" panose="02020603050405020304" pitchFamily="18" charset="0"/>
              </a:rPr>
              <a:t>NO NEW ideas </a:t>
            </a:r>
            <a:r>
              <a:rPr lang="en-AU" sz="2800" dirty="0">
                <a:ea typeface="Calibri" panose="020F0502020204030204" pitchFamily="34" charset="0"/>
                <a:cs typeface="Times New Roman" panose="02020603050405020304" pitchFamily="18" charset="0"/>
              </a:rPr>
              <a:t>are included in it.</a:t>
            </a:r>
          </a:p>
          <a:p>
            <a:pPr marL="457200" indent="-457200">
              <a:spcAft>
                <a:spcPts val="0"/>
              </a:spcAft>
              <a:buFont typeface="Arial" panose="020B0604020202020204" pitchFamily="34" charset="0"/>
              <a:buChar char="•"/>
            </a:pPr>
            <a:endParaRPr lang="en-AU" sz="2800" dirty="0">
              <a:ea typeface="Calibri" panose="020F0502020204030204" pitchFamily="34" charset="0"/>
              <a:cs typeface="Times New Roman" panose="02020603050405020304" pitchFamily="18" charset="0"/>
            </a:endParaRPr>
          </a:p>
          <a:p>
            <a:pPr marL="457200" indent="-457200">
              <a:spcAft>
                <a:spcPts val="0"/>
              </a:spcAft>
              <a:buFont typeface="Arial" panose="020B0604020202020204" pitchFamily="34" charset="0"/>
              <a:buChar char="•"/>
            </a:pPr>
            <a:r>
              <a:rPr lang="en-AU" sz="2800" b="1" dirty="0">
                <a:ea typeface="Calibri" panose="020F0502020204030204" pitchFamily="34" charset="0"/>
                <a:cs typeface="Times New Roman" panose="02020603050405020304" pitchFamily="18" charset="0"/>
              </a:rPr>
              <a:t>DOESN’T </a:t>
            </a:r>
            <a:r>
              <a:rPr lang="en-AU" sz="2800" dirty="0">
                <a:ea typeface="Calibri" panose="020F0502020204030204" pitchFamily="34" charset="0"/>
                <a:cs typeface="Times New Roman" panose="02020603050405020304" pitchFamily="18" charset="0"/>
              </a:rPr>
              <a:t>just </a:t>
            </a:r>
            <a:r>
              <a:rPr lang="en-AU" sz="2800" b="1" dirty="0">
                <a:ea typeface="Calibri" panose="020F0502020204030204" pitchFamily="34" charset="0"/>
                <a:cs typeface="Times New Roman" panose="02020603050405020304" pitchFamily="18" charset="0"/>
              </a:rPr>
              <a:t>repeat the introduction.</a:t>
            </a:r>
          </a:p>
        </p:txBody>
      </p:sp>
      <p:sp>
        <p:nvSpPr>
          <p:cNvPr id="3" name="TextBox 2">
            <a:extLst>
              <a:ext uri="{FF2B5EF4-FFF2-40B4-BE49-F238E27FC236}">
                <a16:creationId xmlns:a16="http://schemas.microsoft.com/office/drawing/2014/main" id="{FA99639D-3A38-0D42-907C-464FF23A857D}"/>
              </a:ext>
            </a:extLst>
          </p:cNvPr>
          <p:cNvSpPr txBox="1"/>
          <p:nvPr/>
        </p:nvSpPr>
        <p:spPr>
          <a:xfrm>
            <a:off x="3516086" y="293914"/>
            <a:ext cx="4757057" cy="646331"/>
          </a:xfrm>
          <a:prstGeom prst="rect">
            <a:avLst/>
          </a:prstGeom>
          <a:solidFill>
            <a:srgbClr val="00B0F0"/>
          </a:solidFill>
        </p:spPr>
        <p:txBody>
          <a:bodyPr wrap="square" rtlCol="0">
            <a:spAutoFit/>
          </a:bodyPr>
          <a:lstStyle/>
          <a:p>
            <a:pPr algn="ctr"/>
            <a:r>
              <a:rPr lang="en-AU" sz="3600" b="1" dirty="0">
                <a:solidFill>
                  <a:schemeClr val="bg1"/>
                </a:solidFill>
                <a:latin typeface="Arial" panose="020B0604020202020204" pitchFamily="34" charset="0"/>
                <a:ea typeface="Calibri" panose="020F0502020204030204" pitchFamily="34" charset="0"/>
                <a:cs typeface="Times New Roman" panose="02020603050405020304" pitchFamily="18" charset="0"/>
              </a:rPr>
              <a:t>Conclusion:</a:t>
            </a:r>
            <a:endParaRPr lang="en-AU" sz="36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808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962489-7687-F949-8323-758E81AEBE4A}"/>
              </a:ext>
            </a:extLst>
          </p:cNvPr>
          <p:cNvSpPr txBox="1"/>
          <p:nvPr/>
        </p:nvSpPr>
        <p:spPr>
          <a:xfrm>
            <a:off x="449703" y="184344"/>
            <a:ext cx="11542427" cy="6678751"/>
          </a:xfrm>
          <a:prstGeom prst="rect">
            <a:avLst/>
          </a:prstGeom>
          <a:noFill/>
        </p:spPr>
        <p:txBody>
          <a:bodyPr wrap="square" rtlCol="0">
            <a:spAutoFit/>
          </a:bodyPr>
          <a:lstStyle/>
          <a:p>
            <a:pPr algn="ctr"/>
            <a:r>
              <a:rPr lang="en-US" sz="3200" b="1" dirty="0">
                <a:solidFill>
                  <a:srgbClr val="00B0F0"/>
                </a:solidFill>
              </a:rPr>
              <a:t>GENERAL ESSAY TIPS</a:t>
            </a:r>
            <a:endParaRPr lang="en-US" sz="3200" dirty="0"/>
          </a:p>
          <a:p>
            <a:r>
              <a:rPr lang="en-US" sz="2200" dirty="0"/>
              <a:t>1. WRITE AN </a:t>
            </a:r>
            <a:r>
              <a:rPr lang="en-US" sz="2200" b="1" dirty="0"/>
              <a:t>ESSAY PLAN. </a:t>
            </a:r>
            <a:r>
              <a:rPr lang="en-US" sz="2200" dirty="0"/>
              <a:t>SERIOUSLY. DO IT. EVERY TIME.</a:t>
            </a:r>
          </a:p>
          <a:p>
            <a:endParaRPr lang="en-US" sz="2200" dirty="0"/>
          </a:p>
          <a:p>
            <a:r>
              <a:rPr lang="en-US" sz="2200" dirty="0"/>
              <a:t>2. Your introduction and conclusion are worth 6 marks (24% of the TOTAL essay mark)</a:t>
            </a:r>
          </a:p>
          <a:p>
            <a:r>
              <a:rPr lang="en-US" sz="2200" b="1" dirty="0"/>
              <a:t>Better to write a good conclusion than an unfinished body paragraph and NO conclusion</a:t>
            </a:r>
          </a:p>
          <a:p>
            <a:endParaRPr lang="en-US" sz="2200" dirty="0"/>
          </a:p>
          <a:p>
            <a:r>
              <a:rPr lang="en-US" sz="2200" dirty="0"/>
              <a:t>3. If you are </a:t>
            </a:r>
            <a:r>
              <a:rPr lang="en-US" sz="2200" b="1" dirty="0"/>
              <a:t>running out of time</a:t>
            </a:r>
            <a:r>
              <a:rPr lang="en-US" sz="2200" dirty="0"/>
              <a:t>, write list sentences, or a plan, or even dot points for the body paragraph/s you had planned to write but don’t have time to attempt in full, OR just leave out one of the body paragraphs you had planned. Once you have done this, make sure you have time left to write your conclusion.</a:t>
            </a:r>
          </a:p>
          <a:p>
            <a:endParaRPr lang="en-US" sz="2200" dirty="0"/>
          </a:p>
          <a:p>
            <a:r>
              <a:rPr lang="en-US" sz="2200" dirty="0"/>
              <a:t>4. </a:t>
            </a:r>
            <a:r>
              <a:rPr lang="en-US" sz="2200" b="1" dirty="0"/>
              <a:t>Keep your eye on the clock</a:t>
            </a:r>
            <a:r>
              <a:rPr lang="en-US" sz="2200" dirty="0"/>
              <a:t>:  WRITE down what time you should start and finish your essay i.e. started at 12.30 so should finish at 1.15</a:t>
            </a:r>
          </a:p>
          <a:p>
            <a:endParaRPr lang="en-US" sz="2200" dirty="0"/>
          </a:p>
          <a:p>
            <a:r>
              <a:rPr lang="en-US" sz="2200" dirty="0"/>
              <a:t>If you really struggle to keep to time, allow yourself 5 minutes for your intro, 5 for your conclusion, then divide the other 35 minutes into the number of paragraphs you have planned to write. So 4 paragraphs would be about 8.5 minutes per paragraph, 3 would be 11.5 minutes and so on. </a:t>
            </a:r>
          </a:p>
          <a:p>
            <a:pPr algn="ctr"/>
            <a:endParaRPr lang="en-US" sz="2200" b="1" dirty="0"/>
          </a:p>
          <a:p>
            <a:pPr algn="ctr"/>
            <a:r>
              <a:rPr lang="en-US" sz="2200" b="1" dirty="0"/>
              <a:t>WRITE down these times and stick to them. </a:t>
            </a:r>
          </a:p>
        </p:txBody>
      </p:sp>
    </p:spTree>
    <p:extLst>
      <p:ext uri="{BB962C8B-B14F-4D97-AF65-F5344CB8AC3E}">
        <p14:creationId xmlns:p14="http://schemas.microsoft.com/office/powerpoint/2010/main" val="2567390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1000" tmFilter="0, 0; .2, .5; .8, .5; 1, 0"/>
                                        <p:tgtEl>
                                          <p:spTgt spid="2">
                                            <p:txEl>
                                              <p:pRg st="4" end="4"/>
                                            </p:txEl>
                                          </p:spTgt>
                                        </p:tgtEl>
                                      </p:cBhvr>
                                    </p:animEffect>
                                    <p:animScale>
                                      <p:cBhvr>
                                        <p:cTn id="7" dur="500" autoRev="1" fill="hold"/>
                                        <p:tgtEl>
                                          <p:spTgt spid="2">
                                            <p:txEl>
                                              <p:pRg st="4" end="4"/>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fade">
                                      <p:cBhvr>
                                        <p:cTn id="12" dur="500"/>
                                        <p:tgtEl>
                                          <p:spTgt spid="2">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1000" tmFilter="0, 0; .2, .5; .8, .5; 1, 0"/>
                                        <p:tgtEl>
                                          <p:spTgt spid="2">
                                            <p:txEl>
                                              <p:pRg st="6" end="6"/>
                                            </p:txEl>
                                          </p:spTgt>
                                        </p:tgtEl>
                                      </p:cBhvr>
                                    </p:animEffect>
                                    <p:animScale>
                                      <p:cBhvr>
                                        <p:cTn id="17" dur="500" autoRev="1" fill="hold"/>
                                        <p:tgtEl>
                                          <p:spTgt spid="2">
                                            <p:txEl>
                                              <p:pRg st="6" end="6"/>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500"/>
                                        <p:tgtEl>
                                          <p:spTgt spid="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500"/>
                                        <p:tgtEl>
                                          <p:spTgt spid="2">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2" end="12"/>
                                            </p:txEl>
                                          </p:spTgt>
                                        </p:tgtEl>
                                        <p:attrNameLst>
                                          <p:attrName>style.visibility</p:attrName>
                                        </p:attrNameLst>
                                      </p:cBhvr>
                                      <p:to>
                                        <p:strVal val="visible"/>
                                      </p:to>
                                    </p:set>
                                    <p:animEffect transition="in" filter="fade">
                                      <p:cBhvr>
                                        <p:cTn id="3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B17A83-08B5-0840-8B34-7504D5257AF5}"/>
              </a:ext>
            </a:extLst>
          </p:cNvPr>
          <p:cNvSpPr/>
          <p:nvPr/>
        </p:nvSpPr>
        <p:spPr>
          <a:xfrm>
            <a:off x="409903" y="208370"/>
            <a:ext cx="11193517" cy="646331"/>
          </a:xfrm>
          <a:prstGeom prst="rect">
            <a:avLst/>
          </a:prstGeom>
        </p:spPr>
        <p:txBody>
          <a:bodyPr wrap="square">
            <a:spAutoFit/>
          </a:bodyPr>
          <a:lstStyle/>
          <a:p>
            <a:pPr>
              <a:spcAft>
                <a:spcPts val="0"/>
              </a:spcAft>
              <a:tabLst>
                <a:tab pos="457200" algn="l"/>
                <a:tab pos="5918835" algn="r"/>
              </a:tabLst>
            </a:pPr>
            <a:r>
              <a:rPr lang="en-AU" dirty="0">
                <a:latin typeface="Arial" panose="020B0604020202020204" pitchFamily="34" charset="0"/>
                <a:ea typeface="Calibri" panose="020F0502020204030204" pitchFamily="34" charset="0"/>
                <a:cs typeface="Arial" panose="020B0604020202020204" pitchFamily="34" charset="0"/>
              </a:rPr>
              <a:t> </a:t>
            </a:r>
            <a:endParaRPr lang="en-AU"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Lst>
            </a:pP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EGYPT</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Identify and describe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three</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benefits </a:t>
            </a:r>
            <a:r>
              <a:rPr lang="en-AU" dirty="0">
                <a:latin typeface="Arial" panose="020B0604020202020204" pitchFamily="34" charset="0"/>
                <a:ea typeface="Calibri" panose="020F0502020204030204" pitchFamily="34" charset="0"/>
                <a:cs typeface="Arial" panose="020B0604020202020204" pitchFamily="34" charset="0"/>
              </a:rPr>
              <a:t>of the Pharaonic building programs in the 18</a:t>
            </a:r>
            <a:r>
              <a:rPr lang="en-AU" baseline="30000" dirty="0">
                <a:latin typeface="Arial" panose="020B0604020202020204" pitchFamily="34" charset="0"/>
                <a:ea typeface="Calibri" panose="020F0502020204030204" pitchFamily="34" charset="0"/>
                <a:cs typeface="Arial" panose="020B0604020202020204" pitchFamily="34" charset="0"/>
              </a:rPr>
              <a:t>th</a:t>
            </a:r>
            <a:r>
              <a:rPr lang="en-AU" dirty="0">
                <a:latin typeface="Arial" panose="020B0604020202020204" pitchFamily="34" charset="0"/>
                <a:ea typeface="Calibri" panose="020F0502020204030204" pitchFamily="34" charset="0"/>
                <a:cs typeface="Arial" panose="020B0604020202020204" pitchFamily="34" charset="0"/>
              </a:rPr>
              <a:t> dynasty.</a:t>
            </a:r>
            <a:endParaRPr lang="en-AU" dirty="0">
              <a:latin typeface="Arial" panose="020B0604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0A018C99-3C7E-324D-BBEB-E2E88AE80D1D}"/>
              </a:ext>
            </a:extLst>
          </p:cNvPr>
          <p:cNvSpPr/>
          <p:nvPr/>
        </p:nvSpPr>
        <p:spPr>
          <a:xfrm>
            <a:off x="409904" y="939694"/>
            <a:ext cx="11351172" cy="4755149"/>
          </a:xfrm>
          <a:prstGeom prst="rect">
            <a:avLst/>
          </a:prstGeom>
        </p:spPr>
        <p:txBody>
          <a:bodyPr wrap="square">
            <a:spAutoFit/>
          </a:bodyPr>
          <a:lstStyle/>
          <a:p>
            <a:pPr lvl="0">
              <a:spcAft>
                <a:spcPts val="600"/>
              </a:spcAft>
              <a:tabLst>
                <a:tab pos="457200" algn="l"/>
                <a:tab pos="5918835" algn="r"/>
                <a:tab pos="457200" algn="l"/>
              </a:tabLst>
            </a:pPr>
            <a:r>
              <a:rPr lang="en-AU" dirty="0">
                <a:latin typeface="Arial" panose="020B0604020202020204" pitchFamily="34" charset="0"/>
                <a:ea typeface="MS Mincho" panose="02020609040205080304" pitchFamily="49" charset="-128"/>
                <a:cs typeface="Arial" panose="020B0604020202020204" pitchFamily="34" charset="0"/>
              </a:rPr>
              <a:t>18</a:t>
            </a:r>
            <a:r>
              <a:rPr lang="en-AU" baseline="30000" dirty="0">
                <a:latin typeface="Arial" panose="020B0604020202020204" pitchFamily="34" charset="0"/>
                <a:ea typeface="MS Mincho" panose="02020609040205080304" pitchFamily="49" charset="-128"/>
                <a:cs typeface="Arial" panose="020B0604020202020204" pitchFamily="34" charset="0"/>
              </a:rPr>
              <a:t>th</a:t>
            </a:r>
            <a:r>
              <a:rPr lang="en-AU" dirty="0">
                <a:latin typeface="Arial" panose="020B0604020202020204" pitchFamily="34" charset="0"/>
                <a:ea typeface="MS Mincho" panose="02020609040205080304" pitchFamily="49" charset="-128"/>
                <a:cs typeface="Arial" panose="020B0604020202020204" pitchFamily="34" charset="0"/>
              </a:rPr>
              <a:t> dynasty building programs would have had religious, political and economic benefits for different areas of the Egyptian state and its people. </a:t>
            </a:r>
          </a:p>
          <a:p>
            <a:pPr lvl="0">
              <a:spcAft>
                <a:spcPts val="600"/>
              </a:spcAft>
              <a:tabLst>
                <a:tab pos="457200" algn="l"/>
                <a:tab pos="5918835" algn="r"/>
                <a:tab pos="457200" algn="l"/>
              </a:tabLst>
            </a:pPr>
            <a:r>
              <a:rPr lang="en-AU" dirty="0">
                <a:latin typeface="Arial" panose="020B0604020202020204" pitchFamily="34" charset="0"/>
                <a:ea typeface="MS Mincho" panose="02020609040205080304" pitchFamily="49" charset="-128"/>
                <a:cs typeface="Arial" panose="020B0604020202020204" pitchFamily="34" charset="0"/>
              </a:rPr>
              <a:t>Religious benefit would have come from  the building of more and greater temples which glorified all gods but in particular Amun/</a:t>
            </a:r>
            <a:r>
              <a:rPr lang="en-AU" dirty="0" err="1">
                <a:latin typeface="Arial" panose="020B0604020202020204" pitchFamily="34" charset="0"/>
                <a:ea typeface="MS Mincho" panose="02020609040205080304" pitchFamily="49" charset="-128"/>
                <a:cs typeface="Arial" panose="020B0604020202020204" pitchFamily="34" charset="0"/>
              </a:rPr>
              <a:t>Amun</a:t>
            </a:r>
            <a:r>
              <a:rPr lang="en-AU" dirty="0">
                <a:latin typeface="Arial" panose="020B0604020202020204" pitchFamily="34" charset="0"/>
                <a:ea typeface="MS Mincho" panose="02020609040205080304" pitchFamily="49" charset="-128"/>
                <a:cs typeface="Arial" panose="020B0604020202020204" pitchFamily="34" charset="0"/>
              </a:rPr>
              <a:t> - Re, the god of Thebes and of the Theban kings. Temples with large, elaborate building programs could attract could attract enormous power and wealth through endowments of land and  gifts of precious items.  This enhanced the status of the gods and the status of the pharaoh.</a:t>
            </a:r>
          </a:p>
          <a:p>
            <a:pPr lvl="0">
              <a:spcAft>
                <a:spcPts val="600"/>
              </a:spcAft>
              <a:tabLst>
                <a:tab pos="457200" algn="l"/>
                <a:tab pos="5918835" algn="r"/>
                <a:tab pos="457200" algn="l"/>
              </a:tabLst>
            </a:pPr>
            <a:r>
              <a:rPr lang="en-AU" dirty="0">
                <a:latin typeface="Arial" panose="020B0604020202020204" pitchFamily="34" charset="0"/>
                <a:ea typeface="MS Mincho" panose="02020609040205080304" pitchFamily="49" charset="-128"/>
                <a:cs typeface="Arial" panose="020B0604020202020204" pitchFamily="34" charset="0"/>
              </a:rPr>
              <a:t>Politically the building of massive structures such as mortuary temples, cult temples, and palaces along with all their chapels, obelisks, stele, and everything that supported an increasingly huge number of priests, storage for grain, activities for  festivals, and the everyday working of the buildings, underscored the power and wealth of the ruler and the state on every conceivable level. Building programs advertised this political power to Egypt’s international allies and enemies.</a:t>
            </a:r>
            <a:endParaRPr lang="en-AU" dirty="0">
              <a:latin typeface="Arial" panose="020B0604020202020204" pitchFamily="34" charset="0"/>
              <a:ea typeface="MS Mincho" panose="02020609040205080304" pitchFamily="49" charset="-128"/>
              <a:cs typeface="Times New Roman" panose="02020603050405020304" pitchFamily="18" charset="0"/>
            </a:endParaRPr>
          </a:p>
          <a:p>
            <a:pPr>
              <a:spcAft>
                <a:spcPts val="600"/>
              </a:spcAft>
            </a:pPr>
            <a:r>
              <a:rPr lang="en-AU" dirty="0">
                <a:latin typeface="Arial" panose="020B0604020202020204" pitchFamily="34" charset="0"/>
                <a:ea typeface="Calibri" panose="020F0502020204030204" pitchFamily="34" charset="0"/>
              </a:rPr>
              <a:t>Economic benefits can be seen in the increased need for skilled and unskilled workers, artists and craftsmen as well as the bureaucracy and professionals such as architects and engineers who worked on these projects. Specialists in transporting stone were also needed.  Therefore everyone from potters, brickmakers, stone masons, to jewellers and sculptors, were in demand as the building and furnishing of the pharaohs’ palaces and temples  raised the standard of living for all and benefitted both the local and wider Egyptian community. </a:t>
            </a:r>
            <a:endParaRPr lang="en-US" dirty="0"/>
          </a:p>
        </p:txBody>
      </p:sp>
    </p:spTree>
    <p:extLst>
      <p:ext uri="{BB962C8B-B14F-4D97-AF65-F5344CB8AC3E}">
        <p14:creationId xmlns:p14="http://schemas.microsoft.com/office/powerpoint/2010/main" val="20783667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A3ACE0-513B-3841-A13A-6AF84D5AE18A}"/>
              </a:ext>
            </a:extLst>
          </p:cNvPr>
          <p:cNvSpPr/>
          <p:nvPr/>
        </p:nvSpPr>
        <p:spPr>
          <a:xfrm>
            <a:off x="1025611" y="1118689"/>
            <a:ext cx="10424018" cy="4832092"/>
          </a:xfrm>
          <a:prstGeom prst="rect">
            <a:avLst/>
          </a:prstGeom>
        </p:spPr>
        <p:txBody>
          <a:bodyPr wrap="square">
            <a:spAutoFit/>
          </a:bodyPr>
          <a:lstStyle/>
          <a:p>
            <a:r>
              <a:rPr lang="en-AU" sz="2800" b="1" dirty="0">
                <a:latin typeface="Arial" panose="020B0604020202020204" pitchFamily="34" charset="0"/>
                <a:ea typeface="Times New Roman" panose="02020603050405020304" pitchFamily="18" charset="0"/>
              </a:rPr>
              <a:t>ACTIVITY 1</a:t>
            </a:r>
            <a:r>
              <a:rPr lang="en-AU" sz="2800" dirty="0">
                <a:latin typeface="Arial" panose="020B0604020202020204" pitchFamily="34" charset="0"/>
                <a:ea typeface="Times New Roman" panose="02020603050405020304" pitchFamily="18" charset="0"/>
              </a:rPr>
              <a:t>.</a:t>
            </a:r>
          </a:p>
          <a:p>
            <a:r>
              <a:rPr lang="en-AU" sz="2800" dirty="0">
                <a:latin typeface="Arial" panose="020B0604020202020204" pitchFamily="34" charset="0"/>
                <a:ea typeface="Times New Roman" panose="02020603050405020304" pitchFamily="18" charset="0"/>
              </a:rPr>
              <a:t>Essays OFTEN ask about IMPACT</a:t>
            </a:r>
          </a:p>
          <a:p>
            <a:endParaRPr lang="en-AU" sz="2800" dirty="0">
              <a:latin typeface="Arial" panose="020B0604020202020204" pitchFamily="34" charset="0"/>
              <a:ea typeface="Times New Roman" panose="02020603050405020304" pitchFamily="18" charset="0"/>
            </a:endParaRPr>
          </a:p>
          <a:p>
            <a:endParaRPr lang="en-AU" sz="2800" dirty="0">
              <a:latin typeface="Arial" panose="020B0604020202020204" pitchFamily="34" charset="0"/>
              <a:ea typeface="Times New Roman" panose="02020603050405020304" pitchFamily="18" charset="0"/>
            </a:endParaRPr>
          </a:p>
          <a:p>
            <a:r>
              <a:rPr lang="en-AU" sz="2800" dirty="0">
                <a:latin typeface="Arial" panose="020B0604020202020204" pitchFamily="34" charset="0"/>
                <a:ea typeface="Times New Roman" panose="02020603050405020304" pitchFamily="18" charset="0"/>
              </a:rPr>
              <a:t>TIP:</a:t>
            </a:r>
          </a:p>
          <a:p>
            <a:r>
              <a:rPr lang="en-AU" sz="2800" dirty="0">
                <a:latin typeface="Arial" panose="020B0604020202020204" pitchFamily="34" charset="0"/>
                <a:ea typeface="Times New Roman" panose="02020603050405020304" pitchFamily="18" charset="0"/>
              </a:rPr>
              <a:t>IMPACT  IS NOT JUST </a:t>
            </a:r>
            <a:r>
              <a:rPr lang="en-AU" sz="2800" b="1" dirty="0">
                <a:latin typeface="Arial" panose="020B0604020202020204" pitchFamily="34" charset="0"/>
                <a:ea typeface="Times New Roman" panose="02020603050405020304" pitchFamily="18" charset="0"/>
              </a:rPr>
              <a:t>HOW MUCH </a:t>
            </a:r>
            <a:r>
              <a:rPr lang="en-AU" sz="2800" dirty="0">
                <a:latin typeface="Arial" panose="020B0604020202020204" pitchFamily="34" charset="0"/>
                <a:ea typeface="Times New Roman" panose="02020603050405020304" pitchFamily="18" charset="0"/>
              </a:rPr>
              <a:t>BUT </a:t>
            </a:r>
            <a:r>
              <a:rPr lang="en-AU" sz="2800" b="1" dirty="0">
                <a:latin typeface="Arial" panose="020B0604020202020204" pitchFamily="34" charset="0"/>
                <a:ea typeface="Times New Roman" panose="02020603050405020304" pitchFamily="18" charset="0"/>
              </a:rPr>
              <a:t>WHAT KIND</a:t>
            </a:r>
            <a:r>
              <a:rPr lang="en-AU" sz="2800" dirty="0">
                <a:latin typeface="Arial" panose="020B0604020202020204" pitchFamily="34" charset="0"/>
                <a:ea typeface="Times New Roman" panose="02020603050405020304" pitchFamily="18" charset="0"/>
              </a:rPr>
              <a:t>: …devastating, ruinous, transforming, constructive, beneficial, lucrative, creative, detrimental, benign etc …</a:t>
            </a:r>
          </a:p>
          <a:p>
            <a:endParaRPr lang="en-AU" sz="2800" dirty="0">
              <a:latin typeface="Arial" panose="020B0604020202020204" pitchFamily="34" charset="0"/>
              <a:ea typeface="Times New Roman" panose="02020603050405020304" pitchFamily="18" charset="0"/>
            </a:endParaRPr>
          </a:p>
          <a:p>
            <a:endParaRPr lang="en-AU" sz="2800" dirty="0">
              <a:latin typeface="Arial" panose="020B0604020202020204" pitchFamily="34" charset="0"/>
              <a:ea typeface="Times New Roman" panose="02020603050405020304" pitchFamily="18" charset="0"/>
            </a:endParaRPr>
          </a:p>
          <a:p>
            <a:r>
              <a:rPr lang="en-AU" sz="2800" dirty="0">
                <a:latin typeface="Arial" panose="020B0604020202020204" pitchFamily="34" charset="0"/>
                <a:ea typeface="Times New Roman" panose="02020603050405020304" pitchFamily="18" charset="0"/>
              </a:rPr>
              <a:t>FIND </a:t>
            </a:r>
            <a:r>
              <a:rPr lang="en-AU" sz="2800" b="1" dirty="0">
                <a:latin typeface="Arial" panose="020B0604020202020204" pitchFamily="34" charset="0"/>
                <a:ea typeface="Times New Roman" panose="02020603050405020304" pitchFamily="18" charset="0"/>
              </a:rPr>
              <a:t>5 OTHER WAYS </a:t>
            </a:r>
            <a:r>
              <a:rPr lang="en-AU" sz="2800" dirty="0">
                <a:latin typeface="Arial" panose="020B0604020202020204" pitchFamily="34" charset="0"/>
                <a:ea typeface="Times New Roman" panose="02020603050405020304" pitchFamily="18" charset="0"/>
              </a:rPr>
              <a:t>TO DESCRIBE IMPACT</a:t>
            </a:r>
            <a:endParaRPr lang="en-AU" dirty="0">
              <a:latin typeface="Arial" panose="020B0604020202020204" pitchFamily="34" charset="0"/>
              <a:ea typeface="Times New Roman" panose="02020603050405020304" pitchFamily="18" charset="0"/>
            </a:endParaRPr>
          </a:p>
        </p:txBody>
      </p:sp>
      <p:sp>
        <p:nvSpPr>
          <p:cNvPr id="3" name="TextBox 2">
            <a:extLst>
              <a:ext uri="{FF2B5EF4-FFF2-40B4-BE49-F238E27FC236}">
                <a16:creationId xmlns:a16="http://schemas.microsoft.com/office/drawing/2014/main" id="{2BE016BA-9348-0340-990E-BC2693881106}"/>
              </a:ext>
            </a:extLst>
          </p:cNvPr>
          <p:cNvSpPr txBox="1"/>
          <p:nvPr/>
        </p:nvSpPr>
        <p:spPr>
          <a:xfrm>
            <a:off x="4861784" y="308919"/>
            <a:ext cx="2468433" cy="707886"/>
          </a:xfrm>
          <a:prstGeom prst="rect">
            <a:avLst/>
          </a:prstGeom>
          <a:solidFill>
            <a:schemeClr val="bg2">
              <a:lumMod val="25000"/>
            </a:schemeClr>
          </a:solidFill>
        </p:spPr>
        <p:txBody>
          <a:bodyPr wrap="none" rtlCol="0">
            <a:spAutoFit/>
          </a:bodyPr>
          <a:lstStyle/>
          <a:p>
            <a:pPr algn="ctr"/>
            <a:r>
              <a:rPr lang="en-US" sz="4000" b="1" dirty="0">
                <a:solidFill>
                  <a:schemeClr val="bg1"/>
                </a:solidFill>
              </a:rPr>
              <a:t>ACTIVITIES</a:t>
            </a:r>
          </a:p>
        </p:txBody>
      </p:sp>
    </p:spTree>
    <p:extLst>
      <p:ext uri="{BB962C8B-B14F-4D97-AF65-F5344CB8AC3E}">
        <p14:creationId xmlns:p14="http://schemas.microsoft.com/office/powerpoint/2010/main" val="3282305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8" end="8"/>
                                            </p:txEl>
                                          </p:spTgt>
                                        </p:tgtEl>
                                        <p:attrNameLst>
                                          <p:attrName>style.visibility</p:attrName>
                                        </p:attrNameLst>
                                      </p:cBhvr>
                                      <p:to>
                                        <p:strVal val="visible"/>
                                      </p:to>
                                    </p:set>
                                    <p:animEffect transition="in" filter="dissolve">
                                      <p:cBhvr>
                                        <p:cTn id="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8972B7-92F2-344C-B644-92DFB134ED8B}"/>
              </a:ext>
            </a:extLst>
          </p:cNvPr>
          <p:cNvSpPr txBox="1"/>
          <p:nvPr/>
        </p:nvSpPr>
        <p:spPr>
          <a:xfrm>
            <a:off x="148282" y="383059"/>
            <a:ext cx="11701848" cy="6063198"/>
          </a:xfrm>
          <a:prstGeom prst="rect">
            <a:avLst/>
          </a:prstGeom>
          <a:noFill/>
        </p:spPr>
        <p:txBody>
          <a:bodyPr wrap="square" rtlCol="0">
            <a:spAutoFit/>
          </a:bodyPr>
          <a:lstStyle/>
          <a:p>
            <a:r>
              <a:rPr lang="en-US" sz="2400" b="1" dirty="0"/>
              <a:t>ACTIVITY 2.</a:t>
            </a:r>
          </a:p>
          <a:p>
            <a:r>
              <a:rPr lang="en-US" sz="2000" dirty="0"/>
              <a:t>Go through the syllabus dot points and use them as starting points to write a MINIMUM of 5 essay questions </a:t>
            </a:r>
          </a:p>
          <a:p>
            <a:r>
              <a:rPr lang="en-US" sz="2000" dirty="0"/>
              <a:t>(hint: this is how examiners write their questions for the exam paper)</a:t>
            </a:r>
          </a:p>
          <a:p>
            <a:endParaRPr lang="en-US" dirty="0"/>
          </a:p>
          <a:p>
            <a:r>
              <a:rPr lang="en-US" sz="2000" b="1" dirty="0"/>
              <a:t>For example …</a:t>
            </a:r>
          </a:p>
          <a:p>
            <a:r>
              <a:rPr lang="en-AU" b="1" dirty="0"/>
              <a:t>SYLLABUS DOT POINT EGYPT: </a:t>
            </a:r>
            <a:r>
              <a:rPr lang="en-AU" dirty="0"/>
              <a:t>The role of 17th and 18th dynasty rulers (including </a:t>
            </a:r>
            <a:r>
              <a:rPr lang="en-AU" dirty="0" err="1"/>
              <a:t>Seqenenre</a:t>
            </a:r>
            <a:r>
              <a:rPr lang="en-AU" dirty="0"/>
              <a:t> Tao II, Kamose and Ahmose) and the role of the queens (including </a:t>
            </a:r>
            <a:r>
              <a:rPr lang="en-AU" dirty="0" err="1"/>
              <a:t>Tetisheri</a:t>
            </a:r>
            <a:r>
              <a:rPr lang="en-AU" dirty="0"/>
              <a:t>, Ahhotep and Ahmose Nefertari) in the expulsion of the Hyksos and the establishment of the 18th dynasty. </a:t>
            </a:r>
          </a:p>
          <a:p>
            <a:r>
              <a:rPr lang="en-AU" b="1" dirty="0"/>
              <a:t>QUESTION: </a:t>
            </a:r>
            <a:r>
              <a:rPr lang="en-AU" dirty="0"/>
              <a:t>Evaluate the role of 17th and 18th dynasty rulers in the expulsion of the Hyksos and the establishment of the 18th dynasty. </a:t>
            </a:r>
          </a:p>
          <a:p>
            <a:endParaRPr lang="en-AU" dirty="0"/>
          </a:p>
          <a:p>
            <a:pPr lvl="0"/>
            <a:r>
              <a:rPr lang="en-AU" b="1" dirty="0"/>
              <a:t>SYLLABUS DOT POINT GREECE</a:t>
            </a:r>
            <a:r>
              <a:rPr lang="en-AU" dirty="0"/>
              <a:t>: Periclean Athens, including democratic reforms, use of Delian League funds and the building program; internal opposition to Pericles’ policies.</a:t>
            </a:r>
          </a:p>
          <a:p>
            <a:r>
              <a:rPr lang="en-AU" b="1" dirty="0"/>
              <a:t>QUESTION</a:t>
            </a:r>
            <a:r>
              <a:rPr lang="en-AU" dirty="0"/>
              <a:t>: Discuss Pericles’ impact on Athens, identify the opposition to his policies, and evaluate the reasons for this opposition.</a:t>
            </a:r>
          </a:p>
          <a:p>
            <a:endParaRPr lang="en-AU" dirty="0"/>
          </a:p>
          <a:p>
            <a:r>
              <a:rPr lang="en-AU" b="1" dirty="0"/>
              <a:t>SYLLABUS DOT POINT ROME</a:t>
            </a:r>
            <a:r>
              <a:rPr lang="en-AU" dirty="0"/>
              <a:t>: Reasons for the reforms of Tiberius and Gaius Gracchus; the traditional roles and powers of the tribunate; the </a:t>
            </a:r>
            <a:r>
              <a:rPr lang="en-AU" i="1" dirty="0" err="1"/>
              <a:t>lex</a:t>
            </a:r>
            <a:r>
              <a:rPr lang="en-AU" i="1" dirty="0"/>
              <a:t> </a:t>
            </a:r>
            <a:r>
              <a:rPr lang="en-AU" i="1" dirty="0" err="1"/>
              <a:t>agraria</a:t>
            </a:r>
            <a:r>
              <a:rPr lang="en-AU" dirty="0"/>
              <a:t>; the reforms of Gaius Gracchus; the methods used by the Gracchi; the political, economic and social impact of the reforms; and the challenge to the power and authority of the Senate </a:t>
            </a:r>
          </a:p>
          <a:p>
            <a:r>
              <a:rPr lang="en-AU" b="1" dirty="0"/>
              <a:t>QUESTION</a:t>
            </a:r>
            <a:r>
              <a:rPr lang="en-AU" dirty="0"/>
              <a:t>: Describe the methods used by Tiberius and Gaius Gracchus to bring about their reform programs. Evaluate the extent to which the Gracchi challenged the power and authority of the senate.  </a:t>
            </a:r>
            <a:endParaRPr lang="en-US" dirty="0"/>
          </a:p>
        </p:txBody>
      </p:sp>
      <p:sp>
        <p:nvSpPr>
          <p:cNvPr id="4" name="TextBox 3">
            <a:extLst>
              <a:ext uri="{FF2B5EF4-FFF2-40B4-BE49-F238E27FC236}">
                <a16:creationId xmlns:a16="http://schemas.microsoft.com/office/drawing/2014/main" id="{387288A6-EDF0-B143-8590-0E70F53B9EAC}"/>
              </a:ext>
            </a:extLst>
          </p:cNvPr>
          <p:cNvSpPr txBox="1"/>
          <p:nvPr/>
        </p:nvSpPr>
        <p:spPr>
          <a:xfrm>
            <a:off x="4764989" y="29116"/>
            <a:ext cx="2468433" cy="707886"/>
          </a:xfrm>
          <a:prstGeom prst="rect">
            <a:avLst/>
          </a:prstGeom>
          <a:solidFill>
            <a:schemeClr val="bg2">
              <a:lumMod val="25000"/>
            </a:schemeClr>
          </a:solidFill>
        </p:spPr>
        <p:txBody>
          <a:bodyPr wrap="none" rtlCol="0">
            <a:spAutoFit/>
          </a:bodyPr>
          <a:lstStyle/>
          <a:p>
            <a:pPr algn="ctr"/>
            <a:r>
              <a:rPr lang="en-US" sz="4000" b="1" dirty="0">
                <a:solidFill>
                  <a:schemeClr val="bg1"/>
                </a:solidFill>
              </a:rPr>
              <a:t>ACTIVITIES</a:t>
            </a:r>
          </a:p>
        </p:txBody>
      </p:sp>
    </p:spTree>
    <p:extLst>
      <p:ext uri="{BB962C8B-B14F-4D97-AF65-F5344CB8AC3E}">
        <p14:creationId xmlns:p14="http://schemas.microsoft.com/office/powerpoint/2010/main" val="315329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500"/>
                                        <p:tgtEl>
                                          <p:spTgt spid="3">
                                            <p:txEl>
                                              <p:pRg st="8" end="8"/>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fade">
                                      <p:cBhvr>
                                        <p:cTn id="21" dur="500"/>
                                        <p:tgtEl>
                                          <p:spTgt spid="3">
                                            <p:txEl>
                                              <p:pRg st="9" end="9"/>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11" end="11"/>
                                            </p:txEl>
                                          </p:spTgt>
                                        </p:tgtEl>
                                        <p:attrNameLst>
                                          <p:attrName>style.visibility</p:attrName>
                                        </p:attrNameLst>
                                      </p:cBhvr>
                                      <p:to>
                                        <p:strVal val="visible"/>
                                      </p:to>
                                    </p:set>
                                    <p:animEffect transition="in" filter="fade">
                                      <p:cBhvr>
                                        <p:cTn id="26" dur="500"/>
                                        <p:tgtEl>
                                          <p:spTgt spid="3">
                                            <p:txEl>
                                              <p:pRg st="11" end="11"/>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animEffect transition="in" filter="fade">
                                      <p:cBhvr>
                                        <p:cTn id="29"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A3ACE0-513B-3841-A13A-6AF84D5AE18A}"/>
              </a:ext>
            </a:extLst>
          </p:cNvPr>
          <p:cNvSpPr/>
          <p:nvPr/>
        </p:nvSpPr>
        <p:spPr>
          <a:xfrm>
            <a:off x="1025611" y="1118689"/>
            <a:ext cx="10424018" cy="4647426"/>
          </a:xfrm>
          <a:prstGeom prst="rect">
            <a:avLst/>
          </a:prstGeom>
        </p:spPr>
        <p:txBody>
          <a:bodyPr wrap="square">
            <a:spAutoFit/>
          </a:bodyPr>
          <a:lstStyle/>
          <a:p>
            <a:r>
              <a:rPr lang="en-AU" sz="3600" b="1" dirty="0">
                <a:latin typeface="Arial" panose="020B0604020202020204" pitchFamily="34" charset="0"/>
                <a:ea typeface="Times New Roman" panose="02020603050405020304" pitchFamily="18" charset="0"/>
              </a:rPr>
              <a:t>ACTIVITY 3</a:t>
            </a:r>
            <a:r>
              <a:rPr lang="en-AU" sz="3600" dirty="0">
                <a:latin typeface="Arial" panose="020B0604020202020204" pitchFamily="34" charset="0"/>
                <a:ea typeface="Times New Roman" panose="02020603050405020304" pitchFamily="18" charset="0"/>
              </a:rPr>
              <a:t>.</a:t>
            </a:r>
          </a:p>
          <a:p>
            <a:endParaRPr lang="en-AU" sz="2800" dirty="0">
              <a:latin typeface="Arial" panose="020B0604020202020204" pitchFamily="34" charset="0"/>
              <a:ea typeface="Times New Roman" panose="02020603050405020304" pitchFamily="18" charset="0"/>
            </a:endParaRPr>
          </a:p>
          <a:p>
            <a:pPr marL="514350" indent="-514350">
              <a:buAutoNum type="alphaLcParenR"/>
            </a:pPr>
            <a:r>
              <a:rPr lang="en-AU" sz="2800" dirty="0">
                <a:latin typeface="Arial" panose="020B0604020202020204" pitchFamily="34" charset="0"/>
                <a:ea typeface="Times New Roman" panose="02020603050405020304" pitchFamily="18" charset="0"/>
              </a:rPr>
              <a:t>Write essay plans for ALL of the questions you just wrote </a:t>
            </a:r>
          </a:p>
          <a:p>
            <a:pPr marL="514350" indent="-514350">
              <a:buAutoNum type="alphaLcParenR"/>
            </a:pPr>
            <a:endParaRPr lang="en-AU" sz="2800" dirty="0">
              <a:latin typeface="Arial" panose="020B0604020202020204" pitchFamily="34" charset="0"/>
              <a:ea typeface="Times New Roman" panose="02020603050405020304" pitchFamily="18" charset="0"/>
            </a:endParaRPr>
          </a:p>
          <a:p>
            <a:endParaRPr lang="en-AU" sz="2800" dirty="0">
              <a:latin typeface="Arial" panose="020B0604020202020204" pitchFamily="34" charset="0"/>
              <a:ea typeface="Times New Roman" panose="02020603050405020304" pitchFamily="18" charset="0"/>
            </a:endParaRPr>
          </a:p>
          <a:p>
            <a:endParaRPr lang="en-AU" sz="2800" dirty="0">
              <a:latin typeface="Arial" panose="020B0604020202020204" pitchFamily="34" charset="0"/>
              <a:ea typeface="Times New Roman" panose="02020603050405020304" pitchFamily="18" charset="0"/>
            </a:endParaRPr>
          </a:p>
          <a:p>
            <a:r>
              <a:rPr lang="en-AU" sz="2800" dirty="0">
                <a:latin typeface="Arial" panose="020B0604020202020204" pitchFamily="34" charset="0"/>
                <a:ea typeface="Times New Roman" panose="02020603050405020304" pitchFamily="18" charset="0"/>
              </a:rPr>
              <a:t>b) Write an essay for at LEAST ONE of your plans. </a:t>
            </a:r>
          </a:p>
          <a:p>
            <a:r>
              <a:rPr lang="en-AU" sz="2800" dirty="0">
                <a:latin typeface="Arial" panose="020B0604020202020204" pitchFamily="34" charset="0"/>
                <a:ea typeface="Times New Roman" panose="02020603050405020304" pitchFamily="18" charset="0"/>
              </a:rPr>
              <a:t>(Tip: make sure you have a go at THE most difficult one. You can GUARANTEE that the exam will ask you a difficult question …) </a:t>
            </a:r>
          </a:p>
          <a:p>
            <a:endParaRPr lang="en-AU" dirty="0">
              <a:latin typeface="Arial" panose="020B0604020202020204" pitchFamily="34" charset="0"/>
              <a:ea typeface="Times New Roman" panose="02020603050405020304" pitchFamily="18" charset="0"/>
            </a:endParaRPr>
          </a:p>
          <a:p>
            <a:endParaRPr lang="en-AU" dirty="0">
              <a:latin typeface="Arial" panose="020B0604020202020204" pitchFamily="34" charset="0"/>
              <a:ea typeface="Times New Roman" panose="02020603050405020304" pitchFamily="18" charset="0"/>
            </a:endParaRPr>
          </a:p>
        </p:txBody>
      </p:sp>
      <p:sp>
        <p:nvSpPr>
          <p:cNvPr id="4" name="TextBox 3">
            <a:extLst>
              <a:ext uri="{FF2B5EF4-FFF2-40B4-BE49-F238E27FC236}">
                <a16:creationId xmlns:a16="http://schemas.microsoft.com/office/drawing/2014/main" id="{BA5F0381-82F9-B14D-A867-A22FBA818485}"/>
              </a:ext>
            </a:extLst>
          </p:cNvPr>
          <p:cNvSpPr txBox="1"/>
          <p:nvPr/>
        </p:nvSpPr>
        <p:spPr>
          <a:xfrm>
            <a:off x="4764989" y="29116"/>
            <a:ext cx="2468433" cy="707886"/>
          </a:xfrm>
          <a:prstGeom prst="rect">
            <a:avLst/>
          </a:prstGeom>
          <a:solidFill>
            <a:schemeClr val="bg2">
              <a:lumMod val="25000"/>
            </a:schemeClr>
          </a:solidFill>
        </p:spPr>
        <p:txBody>
          <a:bodyPr wrap="none" rtlCol="0">
            <a:spAutoFit/>
          </a:bodyPr>
          <a:lstStyle/>
          <a:p>
            <a:pPr algn="ctr"/>
            <a:r>
              <a:rPr lang="en-US" sz="4000" b="1" dirty="0">
                <a:solidFill>
                  <a:schemeClr val="bg1"/>
                </a:solidFill>
              </a:rPr>
              <a:t>ACTIVITIES</a:t>
            </a:r>
          </a:p>
        </p:txBody>
      </p:sp>
    </p:spTree>
    <p:extLst>
      <p:ext uri="{BB962C8B-B14F-4D97-AF65-F5344CB8AC3E}">
        <p14:creationId xmlns:p14="http://schemas.microsoft.com/office/powerpoint/2010/main" val="2497805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2EDF57-CA5C-C84C-A6BE-496F76D6DBF3}"/>
              </a:ext>
            </a:extLst>
          </p:cNvPr>
          <p:cNvSpPr txBox="1"/>
          <p:nvPr/>
        </p:nvSpPr>
        <p:spPr>
          <a:xfrm>
            <a:off x="518160" y="713232"/>
            <a:ext cx="11155680" cy="5816977"/>
          </a:xfrm>
          <a:prstGeom prst="rect">
            <a:avLst/>
          </a:prstGeom>
          <a:noFill/>
        </p:spPr>
        <p:txBody>
          <a:bodyPr wrap="square" rtlCol="0">
            <a:spAutoFit/>
          </a:bodyPr>
          <a:lstStyle/>
          <a:p>
            <a:r>
              <a:rPr lang="en-US" sz="2400" b="1" dirty="0"/>
              <a:t>ACTIVITY 4 – Writing shared/cooperative essays. </a:t>
            </a:r>
          </a:p>
          <a:p>
            <a:endParaRPr lang="en-US" dirty="0"/>
          </a:p>
          <a:p>
            <a:r>
              <a:rPr lang="en-US" b="1" dirty="0"/>
              <a:t>a) </a:t>
            </a:r>
            <a:r>
              <a:rPr lang="en-US" dirty="0"/>
              <a:t>With a partner, or in a study group, look at the essay questions which follow.</a:t>
            </a:r>
          </a:p>
          <a:p>
            <a:r>
              <a:rPr lang="en-US" b="1" dirty="0"/>
              <a:t>b) </a:t>
            </a:r>
            <a:r>
              <a:rPr lang="en-US" dirty="0"/>
              <a:t>For BOTH of the essay questions below from your course (Egypt, Greece, Rome)</a:t>
            </a:r>
          </a:p>
          <a:p>
            <a:r>
              <a:rPr lang="en-US" dirty="0"/>
              <a:t>each person in the study group needs to write an essay PLAN. Do this independently from each other.</a:t>
            </a:r>
          </a:p>
          <a:p>
            <a:r>
              <a:rPr lang="en-US" b="1" dirty="0"/>
              <a:t>c) </a:t>
            </a:r>
            <a:r>
              <a:rPr lang="en-US" dirty="0"/>
              <a:t>Once your plans are written, share your plans with each other.</a:t>
            </a:r>
          </a:p>
          <a:p>
            <a:r>
              <a:rPr lang="en-US" dirty="0"/>
              <a:t>What are the strengths and weaknesses of EACH plan? Why?</a:t>
            </a:r>
          </a:p>
          <a:p>
            <a:r>
              <a:rPr lang="en-US" b="1" dirty="0"/>
              <a:t>d) </a:t>
            </a:r>
            <a:r>
              <a:rPr lang="en-US" dirty="0"/>
              <a:t>Now, COMBINE the best bits of each plan.</a:t>
            </a:r>
          </a:p>
          <a:p>
            <a:r>
              <a:rPr lang="en-US" b="1" dirty="0"/>
              <a:t>e) </a:t>
            </a:r>
            <a:r>
              <a:rPr lang="en-US" dirty="0"/>
              <a:t>EVERYONE needs to write an introduction to your combined plan, independently from each other. Compare these introductions  – what are the strengths and weaknesses of each? Why? </a:t>
            </a:r>
          </a:p>
          <a:p>
            <a:r>
              <a:rPr lang="en-US" b="1" dirty="0"/>
              <a:t>f) </a:t>
            </a:r>
            <a:r>
              <a:rPr lang="en-US" dirty="0"/>
              <a:t>Divide up the rest of the plan between you equally, make sure the body paragraphs are all being written by different people. </a:t>
            </a:r>
          </a:p>
          <a:p>
            <a:r>
              <a:rPr lang="en-US" b="1" dirty="0"/>
              <a:t>g) </a:t>
            </a:r>
            <a:r>
              <a:rPr lang="en-US" dirty="0"/>
              <a:t>Put all the paragraphs together. Read the whole essay. What are its strengths/weaknesses? What would you change, delete or add? Why?</a:t>
            </a:r>
          </a:p>
          <a:p>
            <a:r>
              <a:rPr lang="en-US" b="1" dirty="0"/>
              <a:t>h) </a:t>
            </a:r>
            <a:r>
              <a:rPr lang="en-US" dirty="0"/>
              <a:t>Now each person should write a conclusion. What are the strengths and weaknesses of each.</a:t>
            </a:r>
          </a:p>
          <a:p>
            <a:r>
              <a:rPr lang="en-US" b="1" dirty="0" err="1"/>
              <a:t>i</a:t>
            </a:r>
            <a:r>
              <a:rPr lang="en-US" b="1" dirty="0"/>
              <a:t>) </a:t>
            </a:r>
            <a:r>
              <a:rPr lang="en-US" dirty="0"/>
              <a:t>Finally, look at the essay marking key carefully together (this should be EITHER on your course outline OR attached to an essay you have written this year). If not, you can find it on the SCSA link above. How would you rate your collective effort?</a:t>
            </a:r>
          </a:p>
          <a:p>
            <a:pPr algn="ctr"/>
            <a:r>
              <a:rPr lang="en-US" sz="2400" b="1" dirty="0"/>
              <a:t>REPEAT FOR THE OTHER ESSAY QUESTION. </a:t>
            </a:r>
          </a:p>
          <a:p>
            <a:r>
              <a:rPr lang="en-US" dirty="0"/>
              <a:t> </a:t>
            </a:r>
          </a:p>
        </p:txBody>
      </p:sp>
      <p:sp>
        <p:nvSpPr>
          <p:cNvPr id="4" name="TextBox 3">
            <a:extLst>
              <a:ext uri="{FF2B5EF4-FFF2-40B4-BE49-F238E27FC236}">
                <a16:creationId xmlns:a16="http://schemas.microsoft.com/office/drawing/2014/main" id="{528848F5-A48D-1A46-AA29-29DA9FD11764}"/>
              </a:ext>
            </a:extLst>
          </p:cNvPr>
          <p:cNvSpPr txBox="1"/>
          <p:nvPr/>
        </p:nvSpPr>
        <p:spPr>
          <a:xfrm>
            <a:off x="8306873" y="62859"/>
            <a:ext cx="3785616" cy="1631216"/>
          </a:xfrm>
          <a:prstGeom prst="rect">
            <a:avLst/>
          </a:prstGeom>
          <a:solidFill>
            <a:schemeClr val="tx1"/>
          </a:solidFill>
        </p:spPr>
        <p:txBody>
          <a:bodyPr wrap="square" rtlCol="0">
            <a:spAutoFit/>
          </a:bodyPr>
          <a:lstStyle/>
          <a:p>
            <a:pPr algn="ctr"/>
            <a:r>
              <a:rPr lang="en-US" sz="2000" b="1" dirty="0">
                <a:solidFill>
                  <a:schemeClr val="bg1"/>
                </a:solidFill>
              </a:rPr>
              <a:t>Sharing a brain to create an essay is really useful way of developing your essay construction and writing skills. This activity works best with 2-3 people.</a:t>
            </a:r>
          </a:p>
        </p:txBody>
      </p:sp>
      <p:sp>
        <p:nvSpPr>
          <p:cNvPr id="6" name="TextBox 5">
            <a:extLst>
              <a:ext uri="{FF2B5EF4-FFF2-40B4-BE49-F238E27FC236}">
                <a16:creationId xmlns:a16="http://schemas.microsoft.com/office/drawing/2014/main" id="{3D68A72E-2B0A-174B-8E4F-3232B0825F2B}"/>
              </a:ext>
            </a:extLst>
          </p:cNvPr>
          <p:cNvSpPr txBox="1"/>
          <p:nvPr/>
        </p:nvSpPr>
        <p:spPr>
          <a:xfrm>
            <a:off x="4764989" y="29116"/>
            <a:ext cx="2468433" cy="707886"/>
          </a:xfrm>
          <a:prstGeom prst="rect">
            <a:avLst/>
          </a:prstGeom>
          <a:solidFill>
            <a:schemeClr val="bg2">
              <a:lumMod val="25000"/>
            </a:schemeClr>
          </a:solidFill>
        </p:spPr>
        <p:txBody>
          <a:bodyPr wrap="none" rtlCol="0">
            <a:spAutoFit/>
          </a:bodyPr>
          <a:lstStyle/>
          <a:p>
            <a:pPr algn="ctr"/>
            <a:r>
              <a:rPr lang="en-US" sz="4000" b="1" dirty="0">
                <a:solidFill>
                  <a:schemeClr val="bg1"/>
                </a:solidFill>
              </a:rPr>
              <a:t>ACTIVITIES</a:t>
            </a:r>
          </a:p>
        </p:txBody>
      </p:sp>
    </p:spTree>
    <p:extLst>
      <p:ext uri="{BB962C8B-B14F-4D97-AF65-F5344CB8AC3E}">
        <p14:creationId xmlns:p14="http://schemas.microsoft.com/office/powerpoint/2010/main" val="16430352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DBA4A2-AF7A-644B-8110-BDA7D239822D}"/>
              </a:ext>
            </a:extLst>
          </p:cNvPr>
          <p:cNvSpPr/>
          <p:nvPr/>
        </p:nvSpPr>
        <p:spPr>
          <a:xfrm>
            <a:off x="674914" y="388939"/>
            <a:ext cx="11092543" cy="5016758"/>
          </a:xfrm>
          <a:prstGeom prst="rect">
            <a:avLst/>
          </a:prstGeom>
        </p:spPr>
        <p:txBody>
          <a:bodyPr wrap="square">
            <a:spAutoFit/>
          </a:bodyPr>
          <a:lstStyle/>
          <a:p>
            <a:pPr>
              <a:spcAft>
                <a:spcPts val="0"/>
              </a:spcAft>
            </a:pPr>
            <a:endParaRPr lang="en-US"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rPr>
              <a:t>OLD EXAM ESSAY QUESTIONS </a:t>
            </a:r>
          </a:p>
          <a:p>
            <a:pPr>
              <a:spcAft>
                <a:spcPts val="0"/>
              </a:spcAft>
            </a:pPr>
            <a:r>
              <a:rPr lang="en-US" sz="40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EGYPT</a:t>
            </a:r>
            <a:r>
              <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endParaRPr lang="en-US"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spcAft>
                <a:spcPts val="0"/>
              </a:spcAft>
            </a:pPr>
            <a:endParaRPr lang="en-US"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spcAft>
                <a:spcPts val="0"/>
              </a:spcAft>
            </a:pPr>
            <a:endParaRPr lang="en-US"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spcAft>
                <a:spcPts val="0"/>
              </a:spcAft>
            </a:pPr>
            <a:endParaRPr lang="en-US"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spcAft>
                <a:spcPts val="0"/>
              </a:spcAft>
            </a:pPr>
            <a:endParaRPr lang="en-US"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spcAft>
                <a:spcPts val="0"/>
              </a:spcAft>
            </a:pPr>
            <a:endParaRPr lang="en-US"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US" sz="3200" dirty="0">
                <a:solidFill>
                  <a:srgbClr val="000000"/>
                </a:solidFill>
                <a:latin typeface="Arial" panose="020B0604020202020204" pitchFamily="34" charset="0"/>
                <a:ea typeface="Calibri" panose="020F0502020204030204" pitchFamily="34" charset="0"/>
                <a:cs typeface="Times New Roman" panose="02020603050405020304" pitchFamily="18" charset="0"/>
              </a:rPr>
              <a:t>Discuss the following Theban festivals and evaluate their political and religious significance: the Opet Festival and the Beautiful Festival of the Valley.</a:t>
            </a:r>
            <a:endParaRPr lang="en-AU" sz="3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AU" dirty="0">
                <a:latin typeface="Arial" panose="020B0604020202020204" pitchFamily="34" charset="0"/>
                <a:ea typeface="Calibri" panose="020F0502020204030204" pitchFamily="34" charset="0"/>
                <a:cs typeface="Times New Roman" panose="02020603050405020304" pitchFamily="18" charset="0"/>
              </a:rPr>
              <a:t> </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1884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288B4A-000C-CF44-B67F-309B586D6247}"/>
              </a:ext>
            </a:extLst>
          </p:cNvPr>
          <p:cNvSpPr/>
          <p:nvPr/>
        </p:nvSpPr>
        <p:spPr>
          <a:xfrm>
            <a:off x="256709" y="1911304"/>
            <a:ext cx="11740219" cy="4832092"/>
          </a:xfrm>
          <a:prstGeom prst="rect">
            <a:avLst/>
          </a:prstGeom>
        </p:spPr>
        <p:txBody>
          <a:bodyPr wrap="square">
            <a:spAutoFit/>
          </a:bodyPr>
          <a:lstStyle/>
          <a:p>
            <a:pPr>
              <a:spcAft>
                <a:spcPts val="0"/>
              </a:spcAft>
              <a:tabLst>
                <a:tab pos="457200" algn="l"/>
                <a:tab pos="5918835" algn="r"/>
              </a:tabLst>
            </a:pPr>
            <a:r>
              <a:rPr lang="en-AU" sz="3200"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NZ"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Under Thutmose III’s watch, the Egyptian empire was transformed from an intermittent smash and grab operation to an efficient and predictable machine.”  </a:t>
            </a:r>
            <a:endParaRPr lang="en-AU" sz="3200" dirty="0">
              <a:latin typeface="Arial" panose="020B0604020202020204" pitchFamily="34" charset="0"/>
              <a:ea typeface="Calibri" panose="020F0502020204030204" pitchFamily="34" charset="0"/>
              <a:cs typeface="Times New Roman" panose="02020603050405020304" pitchFamily="18" charset="0"/>
            </a:endParaRPr>
          </a:p>
          <a:p>
            <a:pPr algn="r">
              <a:spcAft>
                <a:spcPts val="0"/>
              </a:spcAft>
              <a:tabLst>
                <a:tab pos="457200" algn="l"/>
                <a:tab pos="5918835" algn="r"/>
              </a:tabLst>
            </a:pPr>
            <a:r>
              <a:rPr lang="en-NZ"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Ellen Morris. </a:t>
            </a:r>
            <a:r>
              <a:rPr lang="en-NZ" sz="2000" i="1" dirty="0">
                <a:solidFill>
                  <a:srgbClr val="000000"/>
                </a:solidFill>
                <a:latin typeface="Arial" panose="020B0604020202020204" pitchFamily="34" charset="0"/>
                <a:ea typeface="Times New Roman" panose="02020603050405020304" pitchFamily="18" charset="0"/>
                <a:cs typeface="Arial" panose="020B0604020202020204" pitchFamily="34" charset="0"/>
              </a:rPr>
              <a:t>Ancient Egyptian Imperialism.</a:t>
            </a:r>
            <a:r>
              <a:rPr lang="en-NZ"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Wiley Blackwell. 2018.</a:t>
            </a:r>
            <a:endParaRPr lang="en-AU" sz="2000" dirty="0">
              <a:latin typeface="Arial" panose="020B0604020202020204" pitchFamily="34" charset="0"/>
              <a:ea typeface="Calibri" panose="020F0502020204030204" pitchFamily="34" charset="0"/>
              <a:cs typeface="Times New Roman" panose="02020603050405020304" pitchFamily="18" charset="0"/>
            </a:endParaRPr>
          </a:p>
          <a:p>
            <a:pPr algn="r">
              <a:spcAft>
                <a:spcPts val="0"/>
              </a:spcAft>
              <a:tabLst>
                <a:tab pos="457200" algn="l"/>
                <a:tab pos="5918835" algn="r"/>
              </a:tabLst>
            </a:pPr>
            <a:r>
              <a:rPr lang="en-NZ"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AU" sz="32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Lst>
            </a:pPr>
            <a:r>
              <a:rPr lang="en-NZ"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Evaluate the success of Tuthmosis III’s military activities and his organisation of the Egyptian Empire. </a:t>
            </a:r>
          </a:p>
          <a:p>
            <a:pPr>
              <a:spcAft>
                <a:spcPts val="0"/>
              </a:spcAft>
              <a:tabLst>
                <a:tab pos="457200" algn="l"/>
                <a:tab pos="5918835" algn="r"/>
              </a:tabLst>
            </a:pPr>
            <a:endParaRPr lang="en-NZ"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spcAft>
                <a:spcPts val="0"/>
              </a:spcAft>
              <a:tabLst>
                <a:tab pos="457200" algn="l"/>
                <a:tab pos="5918835" algn="r"/>
              </a:tabLst>
            </a:pPr>
            <a:r>
              <a:rPr lang="en-NZ"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Nb: the spelling of Egyptian names can vary because they are transliterated from hieroglyphic script into a target script such as our English script (the Modern Latin alphabet) and transliterations differ. Transliteration is Not a translation. </a:t>
            </a:r>
            <a:endParaRPr lang="en-AU" sz="2400" dirty="0">
              <a:latin typeface="Arial" panose="020B060402020202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1286A890-B78E-D14B-A745-0B310B59DE78}"/>
              </a:ext>
            </a:extLst>
          </p:cNvPr>
          <p:cNvSpPr txBox="1"/>
          <p:nvPr/>
        </p:nvSpPr>
        <p:spPr>
          <a:xfrm>
            <a:off x="603504" y="587865"/>
            <a:ext cx="7940700" cy="1323439"/>
          </a:xfrm>
          <a:prstGeom prst="rect">
            <a:avLst/>
          </a:prstGeom>
          <a:noFill/>
        </p:spPr>
        <p:txBody>
          <a:bodyPr wrap="none" rtlCol="0">
            <a:spAutoFit/>
          </a:bodyPr>
          <a:lstStyle/>
          <a:p>
            <a:pPr>
              <a:spcAft>
                <a:spcPts val="0"/>
              </a:spcAft>
            </a:pPr>
            <a:r>
              <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rPr>
              <a:t>OLD EXAM ESSAY QUESTIONS </a:t>
            </a:r>
          </a:p>
          <a:p>
            <a:pPr>
              <a:spcAft>
                <a:spcPts val="0"/>
              </a:spcAft>
            </a:pPr>
            <a:r>
              <a:rPr lang="en-US" sz="40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EGYPT</a:t>
            </a:r>
            <a:r>
              <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5528868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400118E-6F51-3447-A941-31D63CB122A9}"/>
              </a:ext>
            </a:extLst>
          </p:cNvPr>
          <p:cNvSpPr/>
          <p:nvPr/>
        </p:nvSpPr>
        <p:spPr>
          <a:xfrm>
            <a:off x="1261872" y="2967335"/>
            <a:ext cx="10149840" cy="1938992"/>
          </a:xfrm>
          <a:prstGeom prst="rect">
            <a:avLst/>
          </a:prstGeom>
        </p:spPr>
        <p:txBody>
          <a:bodyPr wrap="square">
            <a:spAutoFit/>
          </a:bodyPr>
          <a:lstStyle/>
          <a:p>
            <a:pPr>
              <a:spcAft>
                <a:spcPts val="0"/>
              </a:spcAft>
              <a:tabLst>
                <a:tab pos="457200" algn="l"/>
                <a:tab pos="5918835" algn="r"/>
              </a:tabLst>
            </a:pPr>
            <a:r>
              <a:rPr lang="en-AU" sz="4000" dirty="0">
                <a:solidFill>
                  <a:srgbClr val="000000"/>
                </a:solidFill>
                <a:latin typeface="Arial" panose="020B0604020202020204" pitchFamily="34" charset="0"/>
                <a:ea typeface="Calibri" panose="020F0502020204030204" pitchFamily="34" charset="0"/>
                <a:cs typeface="Arial" panose="020B0604020202020204" pitchFamily="34" charset="0"/>
              </a:rPr>
              <a:t>Evaluate the extent to which Athens was responsible for the victory of the Greeks during the Persian War 480-478 BC.</a:t>
            </a:r>
            <a:endParaRPr lang="en-AU" sz="4000" dirty="0">
              <a:latin typeface="Arial" panose="020B0604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2136AA4F-E583-354F-9154-934919FEDFB7}"/>
              </a:ext>
            </a:extLst>
          </p:cNvPr>
          <p:cNvSpPr/>
          <p:nvPr/>
        </p:nvSpPr>
        <p:spPr>
          <a:xfrm>
            <a:off x="780288" y="1112443"/>
            <a:ext cx="9570720" cy="1323439"/>
          </a:xfrm>
          <a:prstGeom prst="rect">
            <a:avLst/>
          </a:prstGeom>
        </p:spPr>
        <p:txBody>
          <a:bodyPr wrap="square">
            <a:spAutoFit/>
          </a:bodyPr>
          <a:lstStyle/>
          <a:p>
            <a:pPr>
              <a:spcAft>
                <a:spcPts val="0"/>
              </a:spcAft>
            </a:pPr>
            <a:r>
              <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rPr>
              <a:t>OLD EXAM ESSAY QUESTIONS </a:t>
            </a:r>
          </a:p>
          <a:p>
            <a:pPr>
              <a:spcAft>
                <a:spcPts val="0"/>
              </a:spcAft>
            </a:pPr>
            <a:r>
              <a:rPr lang="en-US" sz="40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GREECE</a:t>
            </a:r>
            <a:r>
              <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5130891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65C976-E9FD-3547-B7FA-51561114A6E1}"/>
              </a:ext>
            </a:extLst>
          </p:cNvPr>
          <p:cNvSpPr/>
          <p:nvPr/>
        </p:nvSpPr>
        <p:spPr>
          <a:xfrm>
            <a:off x="1060704" y="2578609"/>
            <a:ext cx="10113264" cy="1938992"/>
          </a:xfrm>
          <a:prstGeom prst="rect">
            <a:avLst/>
          </a:prstGeom>
        </p:spPr>
        <p:txBody>
          <a:bodyPr wrap="square">
            <a:spAutoFit/>
          </a:bodyPr>
          <a:lstStyle/>
          <a:p>
            <a:pPr>
              <a:spcAft>
                <a:spcPts val="0"/>
              </a:spcAft>
              <a:tabLst>
                <a:tab pos="457200" algn="l"/>
                <a:tab pos="5918835" algn="r"/>
              </a:tabLst>
            </a:pPr>
            <a:r>
              <a:rPr lang="en-AU" sz="4000" dirty="0">
                <a:latin typeface="Arial" panose="020B0604020202020204" pitchFamily="34" charset="0"/>
                <a:ea typeface="Calibri" panose="020F0502020204030204" pitchFamily="34" charset="0"/>
                <a:cs typeface="Times New Roman" panose="02020603050405020304" pitchFamily="18" charset="0"/>
              </a:rPr>
              <a:t>Describe the Delian League campaigns under Cimon to 461 BC, and discuss their significance for Athenian power. </a:t>
            </a:r>
          </a:p>
        </p:txBody>
      </p:sp>
      <p:sp>
        <p:nvSpPr>
          <p:cNvPr id="3" name="Rectangle 2">
            <a:extLst>
              <a:ext uri="{FF2B5EF4-FFF2-40B4-BE49-F238E27FC236}">
                <a16:creationId xmlns:a16="http://schemas.microsoft.com/office/drawing/2014/main" id="{88E0FB44-BB66-4848-B4ED-E972280A6FFA}"/>
              </a:ext>
            </a:extLst>
          </p:cNvPr>
          <p:cNvSpPr/>
          <p:nvPr/>
        </p:nvSpPr>
        <p:spPr>
          <a:xfrm>
            <a:off x="835152" y="636955"/>
            <a:ext cx="8747760" cy="1323439"/>
          </a:xfrm>
          <a:prstGeom prst="rect">
            <a:avLst/>
          </a:prstGeom>
        </p:spPr>
        <p:txBody>
          <a:bodyPr wrap="square">
            <a:spAutoFit/>
          </a:bodyPr>
          <a:lstStyle/>
          <a:p>
            <a:pPr>
              <a:spcAft>
                <a:spcPts val="0"/>
              </a:spcAft>
            </a:pPr>
            <a:r>
              <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rPr>
              <a:t>OLD EXAM ESSAY QUESTIONS </a:t>
            </a:r>
          </a:p>
          <a:p>
            <a:pPr>
              <a:spcAft>
                <a:spcPts val="0"/>
              </a:spcAft>
            </a:pPr>
            <a:r>
              <a:rPr lang="en-US" sz="40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GREECE</a:t>
            </a:r>
            <a:r>
              <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837828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D88A42-C10E-3444-91BA-39B27DC5C89D}"/>
              </a:ext>
            </a:extLst>
          </p:cNvPr>
          <p:cNvSpPr/>
          <p:nvPr/>
        </p:nvSpPr>
        <p:spPr>
          <a:xfrm>
            <a:off x="877824" y="3105835"/>
            <a:ext cx="9656064" cy="1323439"/>
          </a:xfrm>
          <a:prstGeom prst="rect">
            <a:avLst/>
          </a:prstGeom>
        </p:spPr>
        <p:txBody>
          <a:bodyPr wrap="square">
            <a:spAutoFit/>
          </a:bodyPr>
          <a:lstStyle/>
          <a:p>
            <a:pPr>
              <a:spcAft>
                <a:spcPts val="0"/>
              </a:spcAft>
              <a:tabLst>
                <a:tab pos="457200" algn="l"/>
                <a:tab pos="5918835" algn="r"/>
              </a:tabLst>
            </a:pPr>
            <a:r>
              <a:rPr lang="en-AU" sz="4000" dirty="0">
                <a:latin typeface="Arial" panose="020B0604020202020204" pitchFamily="34" charset="0"/>
                <a:ea typeface="Calibri" panose="020F0502020204030204" pitchFamily="34" charset="0"/>
                <a:cs typeface="Times New Roman" panose="02020603050405020304" pitchFamily="18" charset="0"/>
              </a:rPr>
              <a:t>Evaluate the impact of client armies on Roman politics to 63 BC.</a:t>
            </a:r>
          </a:p>
        </p:txBody>
      </p:sp>
      <p:sp>
        <p:nvSpPr>
          <p:cNvPr id="3" name="Rectangle 2">
            <a:extLst>
              <a:ext uri="{FF2B5EF4-FFF2-40B4-BE49-F238E27FC236}">
                <a16:creationId xmlns:a16="http://schemas.microsoft.com/office/drawing/2014/main" id="{29B0CED1-37EF-5641-A327-9E63D72BA4EB}"/>
              </a:ext>
            </a:extLst>
          </p:cNvPr>
          <p:cNvSpPr/>
          <p:nvPr/>
        </p:nvSpPr>
        <p:spPr>
          <a:xfrm>
            <a:off x="1164336" y="636955"/>
            <a:ext cx="9022080" cy="1323439"/>
          </a:xfrm>
          <a:prstGeom prst="rect">
            <a:avLst/>
          </a:prstGeom>
        </p:spPr>
        <p:txBody>
          <a:bodyPr wrap="square">
            <a:spAutoFit/>
          </a:bodyPr>
          <a:lstStyle/>
          <a:p>
            <a:pPr>
              <a:spcAft>
                <a:spcPts val="0"/>
              </a:spcAft>
            </a:pPr>
            <a:r>
              <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rPr>
              <a:t>OLD EXAM ESSAY QUESTIONS </a:t>
            </a:r>
          </a:p>
          <a:p>
            <a:pPr>
              <a:spcAft>
                <a:spcPts val="0"/>
              </a:spcAft>
            </a:pPr>
            <a:r>
              <a:rPr lang="en-US" sz="40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ROME</a:t>
            </a:r>
            <a:r>
              <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8129349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8BE345-5980-224C-A9BF-29FDF005200D}"/>
              </a:ext>
            </a:extLst>
          </p:cNvPr>
          <p:cNvSpPr/>
          <p:nvPr/>
        </p:nvSpPr>
        <p:spPr>
          <a:xfrm>
            <a:off x="548640" y="2136339"/>
            <a:ext cx="11192256" cy="3847207"/>
          </a:xfrm>
          <a:prstGeom prst="rect">
            <a:avLst/>
          </a:prstGeom>
        </p:spPr>
        <p:txBody>
          <a:bodyPr wrap="square">
            <a:spAutoFit/>
          </a:bodyPr>
          <a:lstStyle/>
          <a:p>
            <a:pPr>
              <a:spcAft>
                <a:spcPts val="0"/>
              </a:spcAft>
              <a:tabLst>
                <a:tab pos="457200" algn="l"/>
                <a:tab pos="5918835" algn="r"/>
              </a:tabLst>
            </a:pPr>
            <a:r>
              <a:rPr lang="en-AU"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AU" sz="32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Lst>
            </a:pPr>
            <a:r>
              <a:rPr lang="en-AU" sz="3200" dirty="0">
                <a:solidFill>
                  <a:srgbClr val="444444"/>
                </a:solidFill>
                <a:latin typeface="Arial" panose="020B0604020202020204" pitchFamily="34" charset="0"/>
                <a:ea typeface="Calibri" panose="020F0502020204030204" pitchFamily="34" charset="0"/>
                <a:cs typeface="Times New Roman" panose="02020603050405020304" pitchFamily="18" charset="0"/>
              </a:rPr>
              <a:t>“But the chief danger to the republic was, as Sulla’s own career had shown, the rebellious proconsul at the head of an army more loyal to himself than to Rome”</a:t>
            </a:r>
          </a:p>
          <a:p>
            <a:pPr>
              <a:spcAft>
                <a:spcPts val="0"/>
              </a:spcAft>
              <a:tabLst>
                <a:tab pos="457200" algn="l"/>
                <a:tab pos="5918835" algn="r"/>
              </a:tabLst>
            </a:pPr>
            <a:r>
              <a:rPr lang="en-AU" sz="2000" dirty="0">
                <a:solidFill>
                  <a:srgbClr val="444444"/>
                </a:solidFill>
                <a:latin typeface="Arial" panose="020B0604020202020204" pitchFamily="34" charset="0"/>
                <a:ea typeface="Calibri" panose="020F0502020204030204" pitchFamily="34" charset="0"/>
                <a:cs typeface="Times New Roman" panose="02020603050405020304" pitchFamily="18" charset="0"/>
              </a:rPr>
              <a:t>    Robin Seager. Introduction to the 'Life of Sulla' in </a:t>
            </a:r>
            <a:r>
              <a:rPr lang="en-AU" sz="2000" i="1" dirty="0">
                <a:solidFill>
                  <a:srgbClr val="444444"/>
                </a:solidFill>
                <a:latin typeface="Arial" panose="020B0604020202020204" pitchFamily="34" charset="0"/>
                <a:ea typeface="Calibri" panose="020F0502020204030204" pitchFamily="34" charset="0"/>
                <a:cs typeface="Times New Roman" panose="02020603050405020304" pitchFamily="18" charset="0"/>
              </a:rPr>
              <a:t>Fall of the Roman Republic</a:t>
            </a:r>
            <a:r>
              <a:rPr lang="en-AU" sz="2000" dirty="0">
                <a:solidFill>
                  <a:srgbClr val="444444"/>
                </a:solidFill>
                <a:latin typeface="Arial" panose="020B0604020202020204" pitchFamily="34" charset="0"/>
                <a:ea typeface="Calibri" panose="020F0502020204030204" pitchFamily="34" charset="0"/>
                <a:cs typeface="Times New Roman" panose="02020603050405020304" pitchFamily="18" charset="0"/>
              </a:rPr>
              <a:t>, Plutarch</a:t>
            </a:r>
          </a:p>
          <a:p>
            <a:pPr marL="1371600">
              <a:spcAft>
                <a:spcPts val="0"/>
              </a:spcAft>
              <a:tabLst>
                <a:tab pos="457200" algn="l"/>
                <a:tab pos="5918835" algn="r"/>
              </a:tabLst>
            </a:pPr>
            <a:endParaRPr lang="en-AU" sz="32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Lst>
            </a:pPr>
            <a:r>
              <a:rPr lang="en-AU" sz="3200" dirty="0">
                <a:solidFill>
                  <a:srgbClr val="000000"/>
                </a:solidFill>
                <a:latin typeface="Arial" panose="020B0604020202020204" pitchFamily="34" charset="0"/>
                <a:ea typeface="Calibri" panose="020F0502020204030204" pitchFamily="34" charset="0"/>
                <a:cs typeface="Times New Roman" panose="02020603050405020304" pitchFamily="18" charset="0"/>
              </a:rPr>
              <a:t>Describe and evaluate the significance of the use of the military as a political weapon by Sulla.</a:t>
            </a:r>
            <a:endParaRPr lang="en-AU" sz="3200" dirty="0">
              <a:latin typeface="Arial" panose="020B0604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2FD540B5-CCC7-7243-9598-5B1B4F96F542}"/>
              </a:ext>
            </a:extLst>
          </p:cNvPr>
          <p:cNvSpPr/>
          <p:nvPr/>
        </p:nvSpPr>
        <p:spPr>
          <a:xfrm>
            <a:off x="1310640" y="636955"/>
            <a:ext cx="9186672" cy="1323439"/>
          </a:xfrm>
          <a:prstGeom prst="rect">
            <a:avLst/>
          </a:prstGeom>
        </p:spPr>
        <p:txBody>
          <a:bodyPr wrap="square">
            <a:spAutoFit/>
          </a:bodyPr>
          <a:lstStyle/>
          <a:p>
            <a:pPr>
              <a:spcAft>
                <a:spcPts val="0"/>
              </a:spcAft>
            </a:pPr>
            <a:r>
              <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rPr>
              <a:t>OLD EXAM ESSAY QUESTIONS </a:t>
            </a:r>
          </a:p>
          <a:p>
            <a:pPr>
              <a:spcAft>
                <a:spcPts val="0"/>
              </a:spcAft>
            </a:pPr>
            <a:r>
              <a:rPr lang="en-US" sz="40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ROME</a:t>
            </a:r>
            <a:endParaRPr lang="en-US" sz="40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329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F94F47F-94DB-D647-95F6-DF89EC8AFC39}"/>
              </a:ext>
            </a:extLst>
          </p:cNvPr>
          <p:cNvSpPr/>
          <p:nvPr/>
        </p:nvSpPr>
        <p:spPr>
          <a:xfrm>
            <a:off x="241737" y="102476"/>
            <a:ext cx="11803117" cy="646331"/>
          </a:xfrm>
          <a:prstGeom prst="rect">
            <a:avLst/>
          </a:prstGeom>
        </p:spPr>
        <p:txBody>
          <a:bodyPr wrap="square">
            <a:spAutoFit/>
          </a:bodyPr>
          <a:lstStyle/>
          <a:p>
            <a:pPr>
              <a:spcAft>
                <a:spcPts val="0"/>
              </a:spcAft>
              <a:tabLst>
                <a:tab pos="457200" algn="l"/>
                <a:tab pos="5918835" algn="r"/>
                <a:tab pos="457200" algn="l"/>
              </a:tabLst>
            </a:pP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GREECE: Identify </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and</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 briefly</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b="1" dirty="0">
                <a:solidFill>
                  <a:srgbClr val="000000"/>
                </a:solidFill>
                <a:latin typeface="Arial" panose="020B0604020202020204" pitchFamily="34" charset="0"/>
                <a:ea typeface="Calibri" panose="020F0502020204030204" pitchFamily="34" charset="0"/>
                <a:cs typeface="Arial" panose="020B0604020202020204" pitchFamily="34" charset="0"/>
              </a:rPr>
              <a:t>describe</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the original structure of the Delian League including the terms agreed upon by Athens and her allies at the time of the foundation of the Delian League.</a:t>
            </a:r>
            <a:endParaRPr lang="en-AU" dirty="0">
              <a:latin typeface="Arial" panose="020B060402020202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B65F0543-63B5-254E-92EB-8D7B285FE722}"/>
              </a:ext>
            </a:extLst>
          </p:cNvPr>
          <p:cNvSpPr/>
          <p:nvPr/>
        </p:nvSpPr>
        <p:spPr>
          <a:xfrm>
            <a:off x="278524" y="791516"/>
            <a:ext cx="11766330" cy="5847755"/>
          </a:xfrm>
          <a:prstGeom prst="rect">
            <a:avLst/>
          </a:prstGeom>
        </p:spPr>
        <p:txBody>
          <a:bodyPr wrap="square">
            <a:spAutoFit/>
          </a:bodyPr>
          <a:lstStyle/>
          <a:p>
            <a:pPr>
              <a:spcAft>
                <a:spcPts val="0"/>
              </a:spcAft>
              <a:tabLst>
                <a:tab pos="457200" algn="l"/>
                <a:tab pos="5918835" algn="r"/>
                <a:tab pos="457200" algn="l"/>
                <a:tab pos="914400" algn="l"/>
                <a:tab pos="5886450" algn="r"/>
                <a:tab pos="5918835" algn="r"/>
              </a:tabLst>
            </a:pPr>
            <a:r>
              <a:rPr lang="en-AU" sz="1700" dirty="0">
                <a:solidFill>
                  <a:srgbClr val="000000"/>
                </a:solidFill>
                <a:latin typeface="Arial" panose="020B0604020202020204" pitchFamily="34" charset="0"/>
                <a:ea typeface="Calibri" panose="020F0502020204030204" pitchFamily="34" charset="0"/>
                <a:cs typeface="Arial" panose="020B0604020202020204" pitchFamily="34" charset="0"/>
              </a:rPr>
              <a:t>Thucydides provides a summary of the structure/terms agreed upon for the League by Athens and its allies in Book 1 though does not mention whether the league was intended to be permanent or not. </a:t>
            </a:r>
            <a:endParaRPr lang="en-AU" sz="17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 pos="457200" algn="l"/>
                <a:tab pos="914400" algn="l"/>
                <a:tab pos="5886450" algn="r"/>
                <a:tab pos="5918835" algn="r"/>
              </a:tabLst>
            </a:pPr>
            <a:r>
              <a:rPr lang="en-AU" sz="1700" dirty="0">
                <a:solidFill>
                  <a:srgbClr val="000000"/>
                </a:solidFill>
                <a:latin typeface="Arial" panose="020B0604020202020204" pitchFamily="34" charset="0"/>
                <a:ea typeface="Calibri" panose="020F0502020204030204" pitchFamily="34" charset="0"/>
                <a:cs typeface="Arial" panose="020B0604020202020204" pitchFamily="34" charset="0"/>
              </a:rPr>
              <a:t>The terms were:</a:t>
            </a:r>
            <a:endParaRPr lang="en-AU" sz="17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SzPts val="1000"/>
              <a:buFont typeface="Symbol" pitchFamily="2" charset="2"/>
              <a:buChar char=""/>
              <a:tabLst>
                <a:tab pos="180340" algn="l"/>
                <a:tab pos="457200" algn="l"/>
                <a:tab pos="5918835" algn="r"/>
                <a:tab pos="195580" algn="l"/>
                <a:tab pos="457200" algn="l"/>
                <a:tab pos="5918835" algn="r"/>
              </a:tabLst>
            </a:pPr>
            <a:r>
              <a:rPr lang="en-AU" sz="1700" dirty="0">
                <a:solidFill>
                  <a:srgbClr val="000000"/>
                </a:solidFill>
                <a:latin typeface="Arial" panose="020B0604020202020204" pitchFamily="34" charset="0"/>
                <a:ea typeface="Arial Unicode MS" panose="020B0604020202020204" pitchFamily="34" charset="-128"/>
                <a:cs typeface="Arial" panose="020B0604020202020204" pitchFamily="34" charset="0"/>
              </a:rPr>
              <a:t>The Athenians assessed which cities were to supply money for the war against Persia and which cities were to supply ships. Aristides was appointed to oversee the process of the allied contributions. Failure to supply ships or provide Phoros was used later as a pretext for the suppression of allies </a:t>
            </a:r>
            <a:endParaRPr lang="en-AU" sz="1700" dirty="0">
              <a:latin typeface="Arial" panose="020B0604020202020204" pitchFamily="34" charset="0"/>
              <a:ea typeface="Arial Unicode MS" panose="020B0604020202020204" pitchFamily="34" charset="-128"/>
              <a:cs typeface="Times New Roman" panose="02020603050405020304" pitchFamily="18" charset="0"/>
            </a:endParaRPr>
          </a:p>
          <a:p>
            <a:pPr marL="342900" lvl="0" indent="-342900">
              <a:spcAft>
                <a:spcPts val="0"/>
              </a:spcAft>
              <a:buSzPts val="1000"/>
              <a:buFont typeface="Symbol" pitchFamily="2" charset="2"/>
              <a:buChar char=""/>
              <a:tabLst>
                <a:tab pos="180340" algn="l"/>
                <a:tab pos="457200" algn="l"/>
                <a:tab pos="5918835" algn="r"/>
                <a:tab pos="195580" algn="l"/>
                <a:tab pos="457200" algn="l"/>
                <a:tab pos="5918835" algn="r"/>
              </a:tabLst>
            </a:pPr>
            <a:r>
              <a:rPr lang="en-AU" sz="1700" dirty="0">
                <a:solidFill>
                  <a:srgbClr val="000000"/>
                </a:solidFill>
                <a:latin typeface="Arial" panose="020B0604020202020204" pitchFamily="34" charset="0"/>
                <a:ea typeface="Arial Unicode MS" panose="020B0604020202020204" pitchFamily="34" charset="-128"/>
                <a:cs typeface="Arial" panose="020B0604020202020204" pitchFamily="34" charset="0"/>
              </a:rPr>
              <a:t>The office of the </a:t>
            </a:r>
            <a:r>
              <a:rPr lang="en-AU" sz="1700" dirty="0" err="1">
                <a:solidFill>
                  <a:srgbClr val="000000"/>
                </a:solidFill>
                <a:latin typeface="Arial" panose="020B0604020202020204" pitchFamily="34" charset="0"/>
                <a:ea typeface="Arial Unicode MS" panose="020B0604020202020204" pitchFamily="34" charset="-128"/>
                <a:cs typeface="Arial" panose="020B0604020202020204" pitchFamily="34" charset="0"/>
              </a:rPr>
              <a:t>Hellenotamioi</a:t>
            </a:r>
            <a:r>
              <a:rPr lang="en-AU" sz="1700" dirty="0">
                <a:solidFill>
                  <a:srgbClr val="000000"/>
                </a:solidFill>
                <a:latin typeface="Arial" panose="020B0604020202020204" pitchFamily="34" charset="0"/>
                <a:ea typeface="Arial Unicode MS" panose="020B0604020202020204" pitchFamily="34" charset="-128"/>
                <a:cs typeface="Arial" panose="020B0604020202020204" pitchFamily="34" charset="0"/>
              </a:rPr>
              <a:t> (‘Treasurers of the Greeks’) was established and held by Athenians</a:t>
            </a:r>
            <a:endParaRPr lang="en-AU" sz="1700" dirty="0">
              <a:latin typeface="Arial" panose="020B0604020202020204" pitchFamily="34" charset="0"/>
              <a:ea typeface="Arial Unicode MS" panose="020B0604020202020204" pitchFamily="34" charset="-128"/>
              <a:cs typeface="Times New Roman" panose="02020603050405020304" pitchFamily="18" charset="0"/>
            </a:endParaRPr>
          </a:p>
          <a:p>
            <a:pPr marL="342900" lvl="0" indent="-342900">
              <a:spcAft>
                <a:spcPts val="0"/>
              </a:spcAft>
              <a:buSzPts val="1000"/>
              <a:buFont typeface="Symbol" pitchFamily="2" charset="2"/>
              <a:buChar char=""/>
              <a:tabLst>
                <a:tab pos="180340" algn="l"/>
                <a:tab pos="457200" algn="l"/>
                <a:tab pos="5918835" algn="r"/>
                <a:tab pos="195580" algn="l"/>
                <a:tab pos="457200" algn="l"/>
                <a:tab pos="5918835" algn="r"/>
              </a:tabLst>
            </a:pPr>
            <a:r>
              <a:rPr lang="en-AU" sz="1700" dirty="0">
                <a:solidFill>
                  <a:srgbClr val="000000"/>
                </a:solidFill>
                <a:latin typeface="Arial" panose="020B0604020202020204" pitchFamily="34" charset="0"/>
                <a:ea typeface="Arial Unicode MS" panose="020B0604020202020204" pitchFamily="34" charset="-128"/>
                <a:cs typeface="Arial" panose="020B0604020202020204" pitchFamily="34" charset="0"/>
              </a:rPr>
              <a:t>The first assessment of the tribute was 460 talents </a:t>
            </a:r>
            <a:endParaRPr lang="en-AU" sz="1700" dirty="0">
              <a:latin typeface="Arial" panose="020B0604020202020204" pitchFamily="34" charset="0"/>
              <a:ea typeface="Arial Unicode MS" panose="020B0604020202020204" pitchFamily="34" charset="-128"/>
              <a:cs typeface="Times New Roman" panose="02020603050405020304" pitchFamily="18" charset="0"/>
            </a:endParaRPr>
          </a:p>
          <a:p>
            <a:pPr marL="342900" lvl="0" indent="-342900">
              <a:spcAft>
                <a:spcPts val="0"/>
              </a:spcAft>
              <a:buSzPts val="1000"/>
              <a:buFont typeface="Symbol" pitchFamily="2" charset="2"/>
              <a:buChar char=""/>
              <a:tabLst>
                <a:tab pos="180340" algn="l"/>
                <a:tab pos="457200" algn="l"/>
                <a:tab pos="5918835" algn="r"/>
                <a:tab pos="195580" algn="l"/>
                <a:tab pos="457200" algn="l"/>
                <a:tab pos="5918835" algn="r"/>
              </a:tabLst>
            </a:pPr>
            <a:r>
              <a:rPr lang="en-AU" sz="1700" dirty="0">
                <a:solidFill>
                  <a:srgbClr val="000000"/>
                </a:solidFill>
                <a:latin typeface="Arial" panose="020B0604020202020204" pitchFamily="34" charset="0"/>
                <a:ea typeface="Arial Unicode MS" panose="020B0604020202020204" pitchFamily="34" charset="-128"/>
                <a:cs typeface="Arial" panose="020B0604020202020204" pitchFamily="34" charset="0"/>
              </a:rPr>
              <a:t>The treasury would be held at Delos</a:t>
            </a:r>
            <a:endParaRPr lang="en-AU" sz="1700" dirty="0">
              <a:latin typeface="Arial" panose="020B0604020202020204" pitchFamily="34" charset="0"/>
              <a:ea typeface="Arial Unicode MS" panose="020B0604020202020204" pitchFamily="34" charset="-128"/>
              <a:cs typeface="Times New Roman" panose="02020603050405020304" pitchFamily="18" charset="0"/>
            </a:endParaRPr>
          </a:p>
          <a:p>
            <a:pPr marL="342900" lvl="0" indent="-342900">
              <a:spcAft>
                <a:spcPts val="0"/>
              </a:spcAft>
              <a:buSzPts val="1000"/>
              <a:buFont typeface="Symbol" pitchFamily="2" charset="2"/>
              <a:buChar char=""/>
              <a:tabLst>
                <a:tab pos="180340" algn="l"/>
                <a:tab pos="457200" algn="l"/>
                <a:tab pos="5918835" algn="r"/>
                <a:tab pos="195580" algn="l"/>
                <a:tab pos="457200" algn="l"/>
                <a:tab pos="5918835" algn="r"/>
              </a:tabLst>
            </a:pPr>
            <a:r>
              <a:rPr lang="en-AU" sz="1700" dirty="0">
                <a:solidFill>
                  <a:srgbClr val="000000"/>
                </a:solidFill>
                <a:latin typeface="Arial" panose="020B0604020202020204" pitchFamily="34" charset="0"/>
                <a:ea typeface="Arial Unicode MS" panose="020B0604020202020204" pitchFamily="34" charset="-128"/>
                <a:cs typeface="Arial" panose="020B0604020202020204" pitchFamily="34" charset="0"/>
              </a:rPr>
              <a:t>The assembly (synod) of the league were to meet in the temple at Delos</a:t>
            </a:r>
            <a:endParaRPr lang="en-AU" sz="1700" dirty="0">
              <a:latin typeface="Arial" panose="020B0604020202020204" pitchFamily="34" charset="0"/>
              <a:ea typeface="Arial Unicode MS" panose="020B0604020202020204" pitchFamily="34" charset="-128"/>
              <a:cs typeface="Times New Roman" panose="02020603050405020304" pitchFamily="18" charset="0"/>
            </a:endParaRPr>
          </a:p>
          <a:p>
            <a:pPr lvl="0">
              <a:spcAft>
                <a:spcPts val="0"/>
              </a:spcAft>
              <a:buSzPts val="1000"/>
              <a:tabLst>
                <a:tab pos="180340" algn="l"/>
                <a:tab pos="457200" algn="l"/>
                <a:tab pos="5918835" algn="r"/>
                <a:tab pos="195580" algn="l"/>
                <a:tab pos="457200" algn="l"/>
                <a:tab pos="5918835" algn="r"/>
              </a:tabLst>
            </a:pPr>
            <a:r>
              <a:rPr lang="en-AU" sz="1700" dirty="0">
                <a:solidFill>
                  <a:srgbClr val="000000"/>
                </a:solidFill>
                <a:latin typeface="Arial" panose="020B0604020202020204" pitchFamily="34" charset="0"/>
                <a:ea typeface="Arial Unicode MS" panose="020B0604020202020204" pitchFamily="34" charset="-128"/>
                <a:cs typeface="Arial" panose="020B0604020202020204" pitchFamily="34" charset="0"/>
              </a:rPr>
              <a:t>Aristotle provides more information about the oath administered by Aristides which was taken and ratified between Athens and her allies by sinking lumps of metal in the sea. The implication of this action is that the oath was permanent, therefore that secession was forbidden. </a:t>
            </a:r>
          </a:p>
          <a:p>
            <a:pPr lvl="0">
              <a:spcAft>
                <a:spcPts val="0"/>
              </a:spcAft>
              <a:buSzPts val="1000"/>
              <a:tabLst>
                <a:tab pos="180340" algn="l"/>
                <a:tab pos="457200" algn="l"/>
                <a:tab pos="5918835" algn="r"/>
                <a:tab pos="195580" algn="l"/>
                <a:tab pos="457200" algn="l"/>
                <a:tab pos="5918835" algn="r"/>
              </a:tabLst>
            </a:pPr>
            <a:r>
              <a:rPr lang="en-AU" sz="1700" dirty="0">
                <a:solidFill>
                  <a:srgbClr val="000000"/>
                </a:solidFill>
                <a:latin typeface="Arial" panose="020B0604020202020204" pitchFamily="34" charset="0"/>
                <a:ea typeface="Arial Unicode MS" panose="020B0604020202020204" pitchFamily="34" charset="-128"/>
                <a:cs typeface="Arial" panose="020B0604020202020204" pitchFamily="34" charset="0"/>
              </a:rPr>
              <a:t>The allies pledged not to refuse to serve in League campaigns. The oath pledged the allies to act </a:t>
            </a:r>
            <a:r>
              <a:rPr lang="en-AU" sz="1700" dirty="0">
                <a:solidFill>
                  <a:srgbClr val="000000"/>
                </a:solidFill>
                <a:latin typeface="Arial" panose="020B0604020202020204" pitchFamily="34" charset="0"/>
                <a:ea typeface="Calibri" panose="020F0502020204030204" pitchFamily="34" charset="0"/>
              </a:rPr>
              <a:t>defensively and offensively (“the same friends and enemies”), a common clause in a number of defensive and offensive treaties at the time. However, Athens was hegemon and the allies swore individually to have the same friends and enemies as Athens which emphasizes the point that Athens was dominant from the start. The offensive nature of the League is indicated by its action against Persia and by Athens’ view that failure to perform military duties was considered an offense (Thucydides 1.99 and 6.76). Defence against Persia was guaranteed to members, but the extent to which the League provided protection for member states from each other is unclear, though war between members of the league does appear to have been prohibited (Thucydides 6.76).  Certainly Athens used members’ aggression against each other as a pretext to reduce members.</a:t>
            </a:r>
            <a:r>
              <a:rPr lang="en-AU" sz="1700" dirty="0"/>
              <a:t> </a:t>
            </a:r>
            <a:endParaRPr lang="en-US" sz="1700" dirty="0"/>
          </a:p>
        </p:txBody>
      </p:sp>
    </p:spTree>
    <p:extLst>
      <p:ext uri="{BB962C8B-B14F-4D97-AF65-F5344CB8AC3E}">
        <p14:creationId xmlns:p14="http://schemas.microsoft.com/office/powerpoint/2010/main" val="3555576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CC28E5-E0D4-B443-BB05-EB258789D292}"/>
              </a:ext>
            </a:extLst>
          </p:cNvPr>
          <p:cNvSpPr txBox="1"/>
          <p:nvPr/>
        </p:nvSpPr>
        <p:spPr>
          <a:xfrm>
            <a:off x="173421" y="69787"/>
            <a:ext cx="11273471" cy="400110"/>
          </a:xfrm>
          <a:prstGeom prst="rect">
            <a:avLst/>
          </a:prstGeom>
          <a:noFill/>
        </p:spPr>
        <p:txBody>
          <a:bodyPr wrap="none" rtlCol="0">
            <a:spAutoFit/>
          </a:bodyPr>
          <a:lstStyle/>
          <a:p>
            <a:r>
              <a:rPr lang="en-AU" sz="2000" b="1" dirty="0"/>
              <a:t>GREECE: Briefly explain</a:t>
            </a:r>
            <a:r>
              <a:rPr lang="en-AU" sz="2000" dirty="0"/>
              <a:t> how Athens’ actions at Naxos and Thasos illustrate Athens’ increasing imperialism.</a:t>
            </a:r>
          </a:p>
        </p:txBody>
      </p:sp>
      <p:sp>
        <p:nvSpPr>
          <p:cNvPr id="3" name="TextBox 2">
            <a:extLst>
              <a:ext uri="{FF2B5EF4-FFF2-40B4-BE49-F238E27FC236}">
                <a16:creationId xmlns:a16="http://schemas.microsoft.com/office/drawing/2014/main" id="{BB34F0C7-394B-F648-B522-EE8F2ECA348E}"/>
              </a:ext>
            </a:extLst>
          </p:cNvPr>
          <p:cNvSpPr txBox="1"/>
          <p:nvPr/>
        </p:nvSpPr>
        <p:spPr>
          <a:xfrm>
            <a:off x="709448" y="2317531"/>
            <a:ext cx="184731" cy="369332"/>
          </a:xfrm>
          <a:prstGeom prst="rect">
            <a:avLst/>
          </a:prstGeom>
          <a:noFill/>
        </p:spPr>
        <p:txBody>
          <a:bodyPr wrap="none" rtlCol="0">
            <a:spAutoFit/>
          </a:bodyPr>
          <a:lstStyle/>
          <a:p>
            <a:endParaRPr lang="en-US" dirty="0"/>
          </a:p>
        </p:txBody>
      </p:sp>
      <p:sp>
        <p:nvSpPr>
          <p:cNvPr id="5" name="Rectangle 4">
            <a:extLst>
              <a:ext uri="{FF2B5EF4-FFF2-40B4-BE49-F238E27FC236}">
                <a16:creationId xmlns:a16="http://schemas.microsoft.com/office/drawing/2014/main" id="{2A6DD26D-BE85-4D4A-A662-700B65B35239}"/>
              </a:ext>
            </a:extLst>
          </p:cNvPr>
          <p:cNvSpPr/>
          <p:nvPr/>
        </p:nvSpPr>
        <p:spPr>
          <a:xfrm>
            <a:off x="189186" y="630621"/>
            <a:ext cx="11813627" cy="6247866"/>
          </a:xfrm>
          <a:prstGeom prst="rect">
            <a:avLst/>
          </a:prstGeom>
        </p:spPr>
        <p:txBody>
          <a:bodyPr wrap="square">
            <a:spAutoFit/>
          </a:bodyPr>
          <a:lstStyle/>
          <a:p>
            <a:pPr>
              <a:spcAft>
                <a:spcPts val="0"/>
              </a:spcAft>
              <a:tabLst>
                <a:tab pos="457200" algn="l"/>
                <a:tab pos="5918835" algn="r"/>
              </a:tabLst>
            </a:pP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sz="1600" b="1" dirty="0">
                <a:solidFill>
                  <a:srgbClr val="000000"/>
                </a:solidFill>
                <a:latin typeface="Arial" panose="020B0604020202020204" pitchFamily="34" charset="0"/>
                <a:ea typeface="Calibri" panose="020F0502020204030204" pitchFamily="34" charset="0"/>
                <a:cs typeface="Arial" panose="020B0604020202020204" pitchFamily="34" charset="0"/>
              </a:rPr>
              <a:t>Naxos</a:t>
            </a: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 had been an original member of the Delian League. Thucydides clearly states that Athens ‘made war on the </a:t>
            </a:r>
            <a:r>
              <a:rPr lang="en-AU" sz="1600" dirty="0" err="1">
                <a:solidFill>
                  <a:srgbClr val="000000"/>
                </a:solidFill>
                <a:latin typeface="Arial" panose="020B0604020202020204" pitchFamily="34" charset="0"/>
                <a:ea typeface="Calibri" panose="020F0502020204030204" pitchFamily="34" charset="0"/>
                <a:cs typeface="Arial" panose="020B0604020202020204" pitchFamily="34" charset="0"/>
              </a:rPr>
              <a:t>Naxians</a:t>
            </a: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 who had revolted and subdued them by siege: Naxos was the first allied city to be enslaved…’. The </a:t>
            </a:r>
            <a:r>
              <a:rPr lang="en-AU" sz="1600" dirty="0" err="1">
                <a:solidFill>
                  <a:srgbClr val="000000"/>
                </a:solidFill>
                <a:latin typeface="Arial" panose="020B0604020202020204" pitchFamily="34" charset="0"/>
                <a:ea typeface="Calibri" panose="020F0502020204030204" pitchFamily="34" charset="0"/>
                <a:cs typeface="Arial" panose="020B0604020202020204" pitchFamily="34" charset="0"/>
              </a:rPr>
              <a:t>Naxians</a:t>
            </a: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 were treated harshly by Athens: they suffered loss of autonomy; an Athenian garrison was established; their fleet was confiscated; and  it is possible a pro-Athenian democratic constitution was also established. Thucydides does not tell us why Naxos revolted, but makes it clear that Naxos was forced back into the League after the failed revolt. Athens’ actions perhaps indicates the growing nature of Athenian imperialism as a result of Athens not having to deal with much Persian opposition at this time, which meant that Athens was free to interfere with her member states. It has also been suggested that Naxos was the focus of Athenian attention because control over it was of strategic importance  – it had been a Persian target during the Ionian Revolt and thus could not be allowed to secede. </a:t>
            </a:r>
            <a:endParaRPr lang="en-AU" sz="16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Lst>
            </a:pP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AU" sz="16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tabLst>
                <a:tab pos="457200" algn="l"/>
                <a:tab pos="5918835" algn="r"/>
              </a:tabLst>
            </a:pP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The Athenian actions at </a:t>
            </a:r>
            <a:r>
              <a:rPr lang="en-AU" sz="1600" b="1" dirty="0">
                <a:solidFill>
                  <a:srgbClr val="000000"/>
                </a:solidFill>
                <a:latin typeface="Arial" panose="020B0604020202020204" pitchFamily="34" charset="0"/>
                <a:ea typeface="Calibri" panose="020F0502020204030204" pitchFamily="34" charset="0"/>
                <a:cs typeface="Arial" panose="020B0604020202020204" pitchFamily="34" charset="0"/>
              </a:rPr>
              <a:t>Thasos</a:t>
            </a: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 were more blatantly self-serving. Thasos revolted. Thucydides tells us that this was related to a dispute over trading posts on the coast of Thrace and over the mine from which ‘Thasos enjoyed the profits’. Both the trading posts and the mine clearly belonged to Thasos, therefore any dispute over it with Athens was likely linked to Athens’ attempt to assume commercial control over assets to which she had no real claim. What occurred at Thasos is therefore clear evidence of the growth of Athens’ imperialism. Problems in the area were perhaps made worse by Athens’ attempt to found the colony of Nine Ways close by, possibly as part of a plan to gain wider control over that part of the Thraceward region. Thasos was subdued by a lengthy and somewhat untidy siege, during which time the Thasians successfully murdered the majority of the Athenian settlers in Nine Ways. The siege also threatened to draw Sparta into war against Athens,  when Sparta agreed to assist the Thasians in repelling Athens, although they were unable to deliver this aid in the end due to more pressing concerns over the ongoing helot revolt and an earthquake. Certainly Diodorus indicates that Athens’ power at this time (the late 460s) was ‘increasing considerably, and they no longer treated their allies fairly as they had done before but ruled them violently and overbearingly’, going on to add that the majority of the allies felt oppressed and were therefore turning away from the central council of the League and ‘making their own arrangements’. </a:t>
            </a:r>
            <a:r>
              <a:rPr lang="en-AU" sz="1600" dirty="0" err="1">
                <a:solidFill>
                  <a:srgbClr val="000000"/>
                </a:solidFill>
                <a:latin typeface="Arial" panose="020B0604020202020204" pitchFamily="34" charset="0"/>
                <a:ea typeface="Calibri" panose="020F0502020204030204" pitchFamily="34" charset="0"/>
                <a:cs typeface="Arial" panose="020B0604020202020204" pitchFamily="34" charset="0"/>
              </a:rPr>
              <a:t>Diodorus</a:t>
            </a:r>
            <a:r>
              <a:rPr lang="en-AU" sz="1600" dirty="0">
                <a:solidFill>
                  <a:srgbClr val="000000"/>
                </a:solidFill>
                <a:latin typeface="Arial" panose="020B0604020202020204" pitchFamily="34" charset="0"/>
                <a:ea typeface="Calibri" panose="020F0502020204030204" pitchFamily="34" charset="0"/>
                <a:cs typeface="Arial" panose="020B0604020202020204" pitchFamily="34" charset="0"/>
              </a:rPr>
              <a:t> implies that many were discussing revolt by 464/3, just about at the time of the end of the siege of Thasos. However many of the allies had become phoros paying members of the League by this time and were easily suppressed by Athens. </a:t>
            </a:r>
            <a:endParaRPr lang="en-AU" sz="16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3646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8E9FA7-7BD1-B543-9EC3-F1DA358676C0}"/>
              </a:ext>
            </a:extLst>
          </p:cNvPr>
          <p:cNvSpPr/>
          <p:nvPr/>
        </p:nvSpPr>
        <p:spPr>
          <a:xfrm>
            <a:off x="105103" y="902747"/>
            <a:ext cx="11981793" cy="5909310"/>
          </a:xfrm>
          <a:prstGeom prst="rect">
            <a:avLst/>
          </a:prstGeom>
        </p:spPr>
        <p:txBody>
          <a:bodyPr wrap="square">
            <a:spAutoFit/>
          </a:bodyPr>
          <a:lstStyle/>
          <a:p>
            <a:pPr lvl="0" algn="just">
              <a:spcAft>
                <a:spcPts val="0"/>
              </a:spcAft>
              <a:tabLst>
                <a:tab pos="457200" algn="l"/>
                <a:tab pos="5918835" algn="r"/>
                <a:tab pos="182880" algn="l"/>
                <a:tab pos="411480" algn="l"/>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The brutality of the Roman reaction to the slave revolt is not surprising - slavery was an essential part of the economy, the life and the culture of Rome - and any weakening of it as an institution was therefore treated very seriously.</a:t>
            </a:r>
            <a:endParaRPr lang="en-AU" dirty="0">
              <a:latin typeface="Arial" panose="020B0604020202020204" pitchFamily="34" charset="0"/>
              <a:ea typeface="Calibri" panose="020F0502020204030204" pitchFamily="34" charset="0"/>
              <a:cs typeface="Symbol" pitchFamily="2" charset="2"/>
            </a:endParaRPr>
          </a:p>
          <a:p>
            <a:pPr marL="342900" lvl="0" indent="-342900" algn="just">
              <a:spcAft>
                <a:spcPts val="0"/>
              </a:spcAft>
              <a:buFont typeface="Symbol" pitchFamily="2" charset="2"/>
              <a:buChar char=""/>
              <a:tabLst>
                <a:tab pos="457200" algn="l"/>
                <a:tab pos="5918835" algn="r"/>
                <a:tab pos="182880" algn="l"/>
                <a:tab pos="411480" algn="l"/>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Initially, Rome’s response to the revolt in 73 was low-key, but after a string of defeats of the Roman forces under the command of various praetors and legates the numbers of slaves (and some free men) who joined Spartacus increased dramatically - perhaps as many as 70,000 (possibly up to 100,000).</a:t>
            </a:r>
            <a:r>
              <a:rPr lang="en-AU" dirty="0">
                <a:latin typeface="Arial" panose="020B0604020202020204" pitchFamily="34" charset="0"/>
                <a:ea typeface="Calibri" panose="020F0502020204030204" pitchFamily="34" charset="0"/>
                <a:cs typeface="Arial" panose="020B0604020202020204" pitchFamily="34" charset="0"/>
              </a:rPr>
              <a:t> </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It was soon obvious to Rome that the revolt was far more serious than had been initially anticipated - rebellious slaves had never been tolerated and were shown no mercy but this revolt was different, not only because of sheer number of slaves that were involved but also because of the military defeats that had been suffered by the Roman forces.</a:t>
            </a:r>
            <a:endParaRPr lang="en-AU" dirty="0">
              <a:latin typeface="Arial" panose="020B0604020202020204" pitchFamily="34" charset="0"/>
              <a:ea typeface="Calibri" panose="020F0502020204030204" pitchFamily="34" charset="0"/>
              <a:cs typeface="Symbol" pitchFamily="2" charset="2"/>
            </a:endParaRPr>
          </a:p>
          <a:p>
            <a:pPr marL="342900" lvl="0" indent="-342900" algn="just">
              <a:spcAft>
                <a:spcPts val="0"/>
              </a:spcAft>
              <a:buFont typeface="Symbol" pitchFamily="2" charset="2"/>
              <a:buChar char=""/>
              <a:tabLst>
                <a:tab pos="457200" algn="l"/>
                <a:tab pos="5918835" algn="r"/>
                <a:tab pos="182880" algn="l"/>
                <a:tab pos="411480" algn="l"/>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A critical point was reached at the end of 73 or beginning of 72 (winter) when the slave rebels split into two forces - one led by Spartacus, who argued that the best action would be to march north and leave Italy before the Romans could organise more forces, and the second group led by </a:t>
            </a:r>
            <a:r>
              <a:rPr lang="en-AU" dirty="0" err="1">
                <a:solidFill>
                  <a:srgbClr val="000000"/>
                </a:solidFill>
                <a:latin typeface="Arial" panose="020B0604020202020204" pitchFamily="34" charset="0"/>
                <a:ea typeface="Calibri" panose="020F0502020204030204" pitchFamily="34" charset="0"/>
                <a:cs typeface="Arial" panose="020B0604020202020204" pitchFamily="34" charset="0"/>
              </a:rPr>
              <a:t>Crixus</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(Spartacus’ co-leader) who was much more interested in plundering southern Italy. What worked in Rome’s favour was this disunity which had begun to emerge amongst the rebellious slaves. Despite the split in the slave forces and the resounding defeat of </a:t>
            </a:r>
            <a:r>
              <a:rPr lang="en-AU" dirty="0" err="1">
                <a:solidFill>
                  <a:srgbClr val="000000"/>
                </a:solidFill>
                <a:latin typeface="Arial" panose="020B0604020202020204" pitchFamily="34" charset="0"/>
                <a:ea typeface="Calibri" panose="020F0502020204030204" pitchFamily="34" charset="0"/>
                <a:cs typeface="Arial" panose="020B0604020202020204" pitchFamily="34" charset="0"/>
              </a:rPr>
              <a:t>Crixus</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and his followers, Spartacus was able to defeat both Roman commanders sent against him – this was a formidable force and it had managed to get very close to Rome.</a:t>
            </a:r>
            <a:endParaRPr lang="en-AU" dirty="0">
              <a:latin typeface="Arial" panose="020B0604020202020204" pitchFamily="34" charset="0"/>
              <a:ea typeface="Calibri" panose="020F0502020204030204" pitchFamily="34" charset="0"/>
              <a:cs typeface="Symbol" pitchFamily="2" charset="2"/>
            </a:endParaRPr>
          </a:p>
          <a:p>
            <a:pPr marL="342900" lvl="0" indent="-342900" algn="just">
              <a:spcAft>
                <a:spcPts val="0"/>
              </a:spcAft>
              <a:buFont typeface="Symbol" pitchFamily="2" charset="2"/>
              <a:buChar char=""/>
              <a:tabLst>
                <a:tab pos="457200" algn="l"/>
                <a:tab pos="5918835" algn="r"/>
                <a:tab pos="182880" algn="l"/>
                <a:tab pos="411480" algn="l"/>
              </a:tabLst>
            </a:pP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Rome could not and would not allow a serious rebellion to happen - slavery was essential in Roman society and to the Roman economy and the total submission of the slaves was necessary for the smooth functioning of the slavery ‘industry’. Rome could not turn its back on this slave rebellion as it was necessary to send a clear message to its slave population that obedience was expected. The 6000 crucifixions of the rebels along the Via </a:t>
            </a:r>
            <a:r>
              <a:rPr lang="en-AU" dirty="0" err="1">
                <a:solidFill>
                  <a:srgbClr val="000000"/>
                </a:solidFill>
                <a:latin typeface="Arial" panose="020B0604020202020204" pitchFamily="34" charset="0"/>
                <a:ea typeface="Calibri" panose="020F0502020204030204" pitchFamily="34" charset="0"/>
                <a:cs typeface="Arial" panose="020B0604020202020204" pitchFamily="34" charset="0"/>
              </a:rPr>
              <a:t>Appia</a:t>
            </a:r>
            <a:r>
              <a:rPr lang="en-AU" dirty="0">
                <a:solidFill>
                  <a:srgbClr val="000000"/>
                </a:solidFill>
                <a:latin typeface="Arial" panose="020B0604020202020204" pitchFamily="34" charset="0"/>
                <a:ea typeface="Calibri" panose="020F0502020204030204" pitchFamily="34" charset="0"/>
                <a:cs typeface="Arial" panose="020B0604020202020204" pitchFamily="34" charset="0"/>
              </a:rPr>
              <a:t> which followed the defeat underscored this expectation. </a:t>
            </a:r>
            <a:endParaRPr lang="en-AU" dirty="0">
              <a:latin typeface="Arial" panose="020B0604020202020204" pitchFamily="34" charset="0"/>
              <a:ea typeface="Calibri" panose="020F0502020204030204" pitchFamily="34" charset="0"/>
              <a:cs typeface="Symbol" pitchFamily="2" charset="2"/>
            </a:endParaRPr>
          </a:p>
        </p:txBody>
      </p:sp>
      <p:sp>
        <p:nvSpPr>
          <p:cNvPr id="4" name="Rectangle 3">
            <a:extLst>
              <a:ext uri="{FF2B5EF4-FFF2-40B4-BE49-F238E27FC236}">
                <a16:creationId xmlns:a16="http://schemas.microsoft.com/office/drawing/2014/main" id="{78797424-F908-BA4C-89F3-9538ACB46C72}"/>
              </a:ext>
            </a:extLst>
          </p:cNvPr>
          <p:cNvSpPr/>
          <p:nvPr/>
        </p:nvSpPr>
        <p:spPr>
          <a:xfrm>
            <a:off x="346840" y="165287"/>
            <a:ext cx="11524593" cy="461665"/>
          </a:xfrm>
          <a:prstGeom prst="rect">
            <a:avLst/>
          </a:prstGeom>
        </p:spPr>
        <p:txBody>
          <a:bodyPr wrap="square">
            <a:spAutoFit/>
          </a:bodyPr>
          <a:lstStyle/>
          <a:p>
            <a:pPr>
              <a:tabLst>
                <a:tab pos="457200" algn="l"/>
              </a:tabLst>
            </a:pPr>
            <a:r>
              <a:rPr lang="en-AU" sz="2400" b="1" dirty="0">
                <a:solidFill>
                  <a:srgbClr val="000000"/>
                </a:solidFill>
                <a:cs typeface="Arial" panose="020B0604020202020204" pitchFamily="34" charset="0"/>
              </a:rPr>
              <a:t>ROME: Explain three </a:t>
            </a:r>
            <a:r>
              <a:rPr lang="en-AU" sz="2400" dirty="0">
                <a:solidFill>
                  <a:srgbClr val="000000"/>
                </a:solidFill>
                <a:cs typeface="Arial" panose="020B0604020202020204" pitchFamily="34" charset="0"/>
              </a:rPr>
              <a:t>reasons why Spartacus’ rebellion was a significant threat to Rome.</a:t>
            </a:r>
            <a:endParaRPr lang="en-AU" sz="2400" dirty="0">
              <a:effectLst/>
            </a:endParaRPr>
          </a:p>
        </p:txBody>
      </p:sp>
    </p:spTree>
    <p:extLst>
      <p:ext uri="{BB962C8B-B14F-4D97-AF65-F5344CB8AC3E}">
        <p14:creationId xmlns:p14="http://schemas.microsoft.com/office/powerpoint/2010/main" val="3443964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BB6BF4-BBDF-C24D-A0B0-C16F4C9A536C}"/>
              </a:ext>
            </a:extLst>
          </p:cNvPr>
          <p:cNvSpPr/>
          <p:nvPr/>
        </p:nvSpPr>
        <p:spPr>
          <a:xfrm>
            <a:off x="333703" y="824322"/>
            <a:ext cx="11524594" cy="5632311"/>
          </a:xfrm>
          <a:prstGeom prst="rect">
            <a:avLst/>
          </a:prstGeom>
        </p:spPr>
        <p:txBody>
          <a:bodyPr wrap="square">
            <a:spAutoFit/>
          </a:bodyPr>
          <a:lstStyle/>
          <a:p>
            <a:pPr>
              <a:spcAft>
                <a:spcPts val="0"/>
              </a:spcAft>
              <a:tabLst>
                <a:tab pos="457200" algn="l"/>
                <a:tab pos="5918835" algn="r"/>
                <a:tab pos="457200" algn="l"/>
                <a:tab pos="914400" algn="l"/>
                <a:tab pos="5886450" algn="r"/>
                <a:tab pos="5918835" algn="r"/>
              </a:tabLst>
            </a:pPr>
            <a:r>
              <a:rPr lang="en-AU" sz="2000" dirty="0">
                <a:solidFill>
                  <a:srgbClr val="000000"/>
                </a:solidFill>
                <a:latin typeface="Arial" panose="020B0604020202020204" pitchFamily="34" charset="0"/>
                <a:ea typeface="Calibri" panose="020F0502020204030204" pitchFamily="34" charset="0"/>
                <a:cs typeface="Arial" panose="020B0604020202020204" pitchFamily="34" charset="0"/>
              </a:rPr>
              <a:t>The disagreement between Rome and the allies was long term. The allies had asked for citizenship based on legitimate claims/concerns:</a:t>
            </a:r>
            <a:endParaRPr lang="en-AU"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tabLst>
                <a:tab pos="180340" algn="l"/>
                <a:tab pos="457200" algn="l"/>
                <a:tab pos="5918835" algn="r"/>
                <a:tab pos="180340" algn="l"/>
                <a:tab pos="457200" algn="l"/>
                <a:tab pos="914400" algn="l"/>
                <a:tab pos="5886450" algn="r"/>
                <a:tab pos="5918835" algn="r"/>
              </a:tabLst>
            </a:pPr>
            <a:r>
              <a:rPr lang="en-AU"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citizenship would grant them protection from the corruption of Roman officials</a:t>
            </a:r>
            <a:endParaRPr lang="en-AU" sz="2000" dirty="0">
              <a:latin typeface="Arial" panose="020B0604020202020204" pitchFamily="34" charset="0"/>
              <a:ea typeface="Arial Unicode MS" panose="020B0604020202020204" pitchFamily="34" charset="-128"/>
              <a:cs typeface="Times New Roman" panose="02020603050405020304" pitchFamily="18" charset="0"/>
            </a:endParaRPr>
          </a:p>
          <a:p>
            <a:pPr marL="342900" lvl="0" indent="-342900">
              <a:spcAft>
                <a:spcPts val="0"/>
              </a:spcAft>
              <a:buFont typeface="Arial" panose="020B0604020202020204" pitchFamily="34" charset="0"/>
              <a:buChar char="•"/>
              <a:tabLst>
                <a:tab pos="180340" algn="l"/>
                <a:tab pos="457200" algn="l"/>
                <a:tab pos="5918835" algn="r"/>
                <a:tab pos="180340" algn="l"/>
                <a:tab pos="457200" algn="l"/>
                <a:tab pos="914400" algn="l"/>
                <a:tab pos="5886450" algn="r"/>
                <a:tab pos="5918835" algn="r"/>
              </a:tabLst>
            </a:pPr>
            <a:r>
              <a:rPr lang="en-AU"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Taxation on the allies was harsh</a:t>
            </a:r>
            <a:endParaRPr lang="en-AU" sz="2000" dirty="0">
              <a:latin typeface="Arial" panose="020B0604020202020204" pitchFamily="34" charset="0"/>
              <a:ea typeface="Arial Unicode MS" panose="020B0604020202020204" pitchFamily="34" charset="-128"/>
              <a:cs typeface="Times New Roman" panose="02020603050405020304" pitchFamily="18" charset="0"/>
            </a:endParaRPr>
          </a:p>
          <a:p>
            <a:pPr marL="342900" lvl="0" indent="-342900">
              <a:spcAft>
                <a:spcPts val="0"/>
              </a:spcAft>
              <a:buFont typeface="Arial" panose="020B0604020202020204" pitchFamily="34" charset="0"/>
              <a:buChar char="•"/>
              <a:tabLst>
                <a:tab pos="180340" algn="l"/>
                <a:tab pos="457200" algn="l"/>
                <a:tab pos="5918835" algn="r"/>
                <a:tab pos="180340" algn="l"/>
                <a:tab pos="457200" algn="l"/>
                <a:tab pos="914400" algn="l"/>
                <a:tab pos="5886450" algn="r"/>
                <a:tab pos="5918835" algn="r"/>
              </a:tabLst>
            </a:pPr>
            <a:r>
              <a:rPr lang="en-AU"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They were not included in the distribution of tribute after military campaigns </a:t>
            </a:r>
            <a:endParaRPr lang="en-AU" sz="2000" dirty="0">
              <a:latin typeface="Arial" panose="020B0604020202020204" pitchFamily="34" charset="0"/>
              <a:ea typeface="Arial Unicode MS" panose="020B0604020202020204" pitchFamily="34" charset="-128"/>
              <a:cs typeface="Times New Roman" panose="02020603050405020304" pitchFamily="18" charset="0"/>
            </a:endParaRPr>
          </a:p>
          <a:p>
            <a:pPr marL="342900" lvl="0" indent="-342900">
              <a:spcAft>
                <a:spcPts val="0"/>
              </a:spcAft>
              <a:buFont typeface="Arial" panose="020B0604020202020204" pitchFamily="34" charset="0"/>
              <a:buChar char="•"/>
              <a:tabLst>
                <a:tab pos="180340" algn="l"/>
                <a:tab pos="457200" algn="l"/>
                <a:tab pos="5918835" algn="r"/>
                <a:tab pos="180340" algn="l"/>
                <a:tab pos="457200" algn="l"/>
                <a:tab pos="914400" algn="l"/>
                <a:tab pos="5886450" algn="r"/>
                <a:tab pos="5918835" algn="r"/>
              </a:tabLst>
            </a:pPr>
            <a:r>
              <a:rPr lang="en-AU"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They had contributed men and resources to the Roman army for generations, Roman expansion could not have occurred without them, but Rome had been curiously resistant to rewarding their loyalty</a:t>
            </a:r>
            <a:endParaRPr lang="en-AU" sz="2000" dirty="0">
              <a:latin typeface="Arial" panose="020B0604020202020204" pitchFamily="34" charset="0"/>
              <a:ea typeface="Arial Unicode MS" panose="020B0604020202020204" pitchFamily="34" charset="-128"/>
              <a:cs typeface="Times New Roman" panose="02020603050405020304" pitchFamily="18" charset="0"/>
            </a:endParaRPr>
          </a:p>
          <a:p>
            <a:pPr marL="342900" lvl="0" indent="-342900">
              <a:spcAft>
                <a:spcPts val="0"/>
              </a:spcAft>
              <a:buFont typeface="Arial" panose="020B0604020202020204" pitchFamily="34" charset="0"/>
              <a:buChar char="•"/>
              <a:tabLst>
                <a:tab pos="180340" algn="l"/>
                <a:tab pos="457200" algn="l"/>
                <a:tab pos="5918835" algn="r"/>
                <a:tab pos="180340" algn="l"/>
                <a:tab pos="457200" algn="l"/>
                <a:tab pos="914400" algn="l"/>
                <a:tab pos="5886450" algn="r"/>
                <a:tab pos="5918835" algn="r"/>
              </a:tabLst>
            </a:pPr>
            <a:r>
              <a:rPr lang="en-AU"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The </a:t>
            </a:r>
            <a:r>
              <a:rPr lang="en-AU" sz="2000" i="1" dirty="0">
                <a:solidFill>
                  <a:srgbClr val="000000"/>
                </a:solidFill>
                <a:latin typeface="Arial" panose="020B0604020202020204" pitchFamily="34" charset="0"/>
                <a:ea typeface="Arial Unicode MS" panose="020B0604020202020204" pitchFamily="34" charset="-128"/>
                <a:cs typeface="Arial" panose="020B0604020202020204" pitchFamily="34" charset="0"/>
              </a:rPr>
              <a:t>Lex </a:t>
            </a:r>
            <a:r>
              <a:rPr lang="en-AU" sz="2000" i="1" dirty="0" err="1">
                <a:solidFill>
                  <a:srgbClr val="000000"/>
                </a:solidFill>
                <a:latin typeface="Arial" panose="020B0604020202020204" pitchFamily="34" charset="0"/>
                <a:ea typeface="Arial Unicode MS" panose="020B0604020202020204" pitchFamily="34" charset="-128"/>
                <a:cs typeface="Arial" panose="020B0604020202020204" pitchFamily="34" charset="0"/>
              </a:rPr>
              <a:t>Licinia</a:t>
            </a:r>
            <a:r>
              <a:rPr lang="en-AU" sz="2000" i="1" dirty="0">
                <a:solidFill>
                  <a:srgbClr val="000000"/>
                </a:solidFill>
                <a:latin typeface="Arial" panose="020B0604020202020204" pitchFamily="34" charset="0"/>
                <a:ea typeface="Arial Unicode MS" panose="020B0604020202020204" pitchFamily="34" charset="-128"/>
                <a:cs typeface="Arial" panose="020B0604020202020204" pitchFamily="34" charset="0"/>
              </a:rPr>
              <a:t> </a:t>
            </a:r>
            <a:r>
              <a:rPr lang="en-AU" sz="2000" i="1" dirty="0" err="1">
                <a:solidFill>
                  <a:srgbClr val="000000"/>
                </a:solidFill>
                <a:latin typeface="Arial" panose="020B0604020202020204" pitchFamily="34" charset="0"/>
                <a:ea typeface="Arial Unicode MS" panose="020B0604020202020204" pitchFamily="34" charset="-128"/>
                <a:cs typeface="Arial" panose="020B0604020202020204" pitchFamily="34" charset="0"/>
              </a:rPr>
              <a:t>Mucia</a:t>
            </a:r>
            <a:r>
              <a:rPr lang="en-AU"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 of 95 had inflamed the situation considerably </a:t>
            </a:r>
            <a:endParaRPr lang="en-AU" sz="2000" dirty="0">
              <a:latin typeface="Arial" panose="020B0604020202020204" pitchFamily="34" charset="0"/>
              <a:ea typeface="Arial Unicode MS" panose="020B0604020202020204" pitchFamily="34" charset="-128"/>
              <a:cs typeface="Times New Roman" panose="02020603050405020304" pitchFamily="18" charset="0"/>
            </a:endParaRPr>
          </a:p>
          <a:p>
            <a:pPr marL="342900" lvl="0" indent="-342900">
              <a:spcAft>
                <a:spcPts val="0"/>
              </a:spcAft>
              <a:buFont typeface="Arial" panose="020B0604020202020204" pitchFamily="34" charset="0"/>
              <a:buChar char="•"/>
              <a:tabLst>
                <a:tab pos="180340" algn="l"/>
                <a:tab pos="457200" algn="l"/>
                <a:tab pos="5918835" algn="r"/>
                <a:tab pos="180340" algn="l"/>
                <a:tab pos="457200" algn="l"/>
                <a:tab pos="914400" algn="l"/>
                <a:tab pos="5886450" algn="r"/>
                <a:tab pos="5918835" algn="r"/>
              </a:tabLst>
            </a:pPr>
            <a:r>
              <a:rPr lang="en-AU"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The allied situation had generated support in Rome for some time – Gaius Gracchus had campaigned for improvements in 122-121 BC. In 91 BC Drusus worked toward gaining enfranchisement for the allies but was blocked by an uncompromising senate who refused to extend Roman privileges to the Italians, and by Italians themselves who feared they might lose land under his agrarian reforms. His death was one of the triggers of the outbreak of war</a:t>
            </a:r>
            <a:endParaRPr lang="en-AU" sz="2000" dirty="0">
              <a:latin typeface="Arial" panose="020B0604020202020204" pitchFamily="34" charset="0"/>
              <a:ea typeface="Arial Unicode MS" panose="020B0604020202020204" pitchFamily="34" charset="-128"/>
              <a:cs typeface="Times New Roman" panose="02020603050405020304" pitchFamily="18" charset="0"/>
            </a:endParaRPr>
          </a:p>
          <a:p>
            <a:pPr marL="342900" lvl="0" indent="-342900">
              <a:spcAft>
                <a:spcPts val="0"/>
              </a:spcAft>
              <a:buFont typeface="Arial" panose="020B0604020202020204" pitchFamily="34" charset="0"/>
              <a:buChar char="•"/>
              <a:tabLst>
                <a:tab pos="180340" algn="l"/>
                <a:tab pos="457200" algn="l"/>
                <a:tab pos="5918835" algn="r"/>
                <a:tab pos="180340" algn="l"/>
                <a:tab pos="457200" algn="l"/>
                <a:tab pos="914400" algn="l"/>
                <a:tab pos="5886450" algn="r"/>
                <a:tab pos="5918835" algn="r"/>
              </a:tabLst>
            </a:pPr>
            <a:r>
              <a:rPr lang="en-AU"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Additionally, the senate refused to listen to a deputation of allies sent to protest Rome’s past treatment of them, leading to a bloody uprising in Asculum against its Praetor. Also, the highlanders of </a:t>
            </a:r>
            <a:r>
              <a:rPr lang="en-AU" sz="2000" dirty="0" err="1">
                <a:solidFill>
                  <a:srgbClr val="000000"/>
                </a:solidFill>
                <a:latin typeface="Arial" panose="020B0604020202020204" pitchFamily="34" charset="0"/>
                <a:ea typeface="Arial Unicode MS" panose="020B0604020202020204" pitchFamily="34" charset="-128"/>
                <a:cs typeface="Arial" panose="020B0604020202020204" pitchFamily="34" charset="0"/>
              </a:rPr>
              <a:t>Picenum</a:t>
            </a:r>
            <a:r>
              <a:rPr lang="en-AU"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 and Samnium were determined to fight for their freedom </a:t>
            </a:r>
            <a:endParaRPr lang="en-AU" sz="2000" dirty="0">
              <a:latin typeface="Arial" panose="020B0604020202020204" pitchFamily="34" charset="0"/>
              <a:ea typeface="Arial Unicode MS" panose="020B0604020202020204" pitchFamily="34" charset="-128"/>
              <a:cs typeface="Times New Roman" panose="02020603050405020304" pitchFamily="18" charset="0"/>
            </a:endParaRPr>
          </a:p>
          <a:p>
            <a:pPr marL="342900" lvl="0" indent="-342900">
              <a:spcAft>
                <a:spcPts val="0"/>
              </a:spcAft>
              <a:buFont typeface="Arial" panose="020B0604020202020204" pitchFamily="34" charset="0"/>
              <a:buChar char="•"/>
              <a:tabLst>
                <a:tab pos="180340" algn="l"/>
                <a:tab pos="457200" algn="l"/>
                <a:tab pos="5918835" algn="r"/>
                <a:tab pos="180340" algn="l"/>
                <a:tab pos="457200" algn="l"/>
                <a:tab pos="914400" algn="l"/>
                <a:tab pos="5886450" algn="r"/>
                <a:tab pos="5918835" algn="r"/>
              </a:tabLst>
            </a:pPr>
            <a:r>
              <a:rPr lang="en-AU"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Denied equality, the allies fought for independence - this was a war of secession</a:t>
            </a:r>
            <a:endParaRPr lang="en-AU" sz="2000" dirty="0">
              <a:latin typeface="Arial" panose="020B0604020202020204" pitchFamily="34" charset="0"/>
              <a:ea typeface="Arial Unicode MS" panose="020B0604020202020204" pitchFamily="34" charset="-128"/>
              <a:cs typeface="Times New Roman" panose="02020603050405020304" pitchFamily="18" charset="0"/>
            </a:endParaRPr>
          </a:p>
        </p:txBody>
      </p:sp>
      <p:sp>
        <p:nvSpPr>
          <p:cNvPr id="3" name="Rectangle 2">
            <a:extLst>
              <a:ext uri="{FF2B5EF4-FFF2-40B4-BE49-F238E27FC236}">
                <a16:creationId xmlns:a16="http://schemas.microsoft.com/office/drawing/2014/main" id="{E93BCE18-E454-3947-8FD4-7AAB02AA5C7F}"/>
              </a:ext>
            </a:extLst>
          </p:cNvPr>
          <p:cNvSpPr/>
          <p:nvPr/>
        </p:nvSpPr>
        <p:spPr>
          <a:xfrm>
            <a:off x="333703" y="339812"/>
            <a:ext cx="6742167" cy="461665"/>
          </a:xfrm>
          <a:prstGeom prst="rect">
            <a:avLst/>
          </a:prstGeom>
        </p:spPr>
        <p:txBody>
          <a:bodyPr wrap="none">
            <a:spAutoFit/>
          </a:bodyPr>
          <a:lstStyle/>
          <a:p>
            <a:pPr>
              <a:tabLst>
                <a:tab pos="457200" algn="l"/>
              </a:tabLst>
            </a:pPr>
            <a:r>
              <a:rPr lang="en-AU" sz="2400" b="1" dirty="0">
                <a:cs typeface="Arial" panose="020B0604020202020204" pitchFamily="34" charset="0"/>
              </a:rPr>
              <a:t>ROME: Briefly describe</a:t>
            </a:r>
            <a:r>
              <a:rPr lang="en-AU" sz="2400" dirty="0">
                <a:cs typeface="Arial" panose="020B0604020202020204" pitchFamily="34" charset="0"/>
              </a:rPr>
              <a:t> the origins of the Social War.</a:t>
            </a:r>
            <a:endParaRPr lang="en-AU" sz="2400" dirty="0">
              <a:effectLst/>
            </a:endParaRPr>
          </a:p>
        </p:txBody>
      </p:sp>
    </p:spTree>
    <p:extLst>
      <p:ext uri="{BB962C8B-B14F-4D97-AF65-F5344CB8AC3E}">
        <p14:creationId xmlns:p14="http://schemas.microsoft.com/office/powerpoint/2010/main" val="35987002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6826</TotalTime>
  <Words>9596</Words>
  <Application>Microsoft Office PowerPoint</Application>
  <PresentationFormat>Widescreen</PresentationFormat>
  <Paragraphs>613</Paragraphs>
  <Slides>59</Slides>
  <Notes>6</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HTAWA  ANCIENT HISTORY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did you go?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HTAWA  ANCIENT HISTORY</dc:title>
  <dc:creator>Sally Davies</dc:creator>
  <cp:lastModifiedBy>Tunmore Heather</cp:lastModifiedBy>
  <cp:revision>140</cp:revision>
  <dcterms:created xsi:type="dcterms:W3CDTF">2020-04-18T08:37:52Z</dcterms:created>
  <dcterms:modified xsi:type="dcterms:W3CDTF">2020-05-15T01:42:25Z</dcterms:modified>
</cp:coreProperties>
</file>